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1" r:id="rId1"/>
  </p:sldMasterIdLst>
  <p:notesMasterIdLst>
    <p:notesMasterId r:id="rId28"/>
  </p:notesMasterIdLst>
  <p:handoutMasterIdLst>
    <p:handoutMasterId r:id="rId29"/>
  </p:handoutMasterIdLst>
  <p:sldIdLst>
    <p:sldId id="284" r:id="rId2"/>
    <p:sldId id="285" r:id="rId3"/>
    <p:sldId id="297" r:id="rId4"/>
    <p:sldId id="298" r:id="rId5"/>
    <p:sldId id="288" r:id="rId6"/>
    <p:sldId id="302" r:id="rId7"/>
    <p:sldId id="289" r:id="rId8"/>
    <p:sldId id="306" r:id="rId9"/>
    <p:sldId id="290" r:id="rId10"/>
    <p:sldId id="303" r:id="rId11"/>
    <p:sldId id="304" r:id="rId12"/>
    <p:sldId id="305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01" r:id="rId26"/>
    <p:sldId id="319" r:id="rId27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3920" autoAdjust="0"/>
  </p:normalViewPr>
  <p:slideViewPr>
    <p:cSldViewPr snapToGrid="0">
      <p:cViewPr varScale="1">
        <p:scale>
          <a:sx n="77" d="100"/>
          <a:sy n="77" d="100"/>
        </p:scale>
        <p:origin x="912" y="67"/>
      </p:cViewPr>
      <p:guideLst/>
    </p:cSldViewPr>
  </p:slideViewPr>
  <p:outlineViewPr>
    <p:cViewPr>
      <p:scale>
        <a:sx n="33" d="100"/>
        <a:sy n="33" d="100"/>
      </p:scale>
      <p:origin x="0" y="-614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77"/>
    </p:cViewPr>
  </p:sorterViewPr>
  <p:notesViewPr>
    <p:cSldViewPr snapToGrid="0">
      <p:cViewPr varScale="1">
        <p:scale>
          <a:sx n="66" d="100"/>
          <a:sy n="66" d="100"/>
        </p:scale>
        <p:origin x="1478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B01BEB-0CE8-432A-9994-6DA5F02982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DE8C60-B751-40A8-845C-B9B3AD74CF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6C93255-FAB7-4945-B8DB-4C27313A5D9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0BA135-E33B-49FD-8FF3-F639857EAF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0277F4-FF51-4874-9791-A8162A0F40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4D68DE3-1D80-4079-8564-B3BD379E5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17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00DE9-BED4-4C49-87F3-28B1B49F116B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2" y="3373516"/>
            <a:ext cx="7435436" cy="2760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66A6D-5561-40AA-8078-46EB71B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8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137C-DD8A-46AF-B2CF-C730B4F037B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209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137C-DD8A-46AF-B2CF-C730B4F037B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721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137C-DD8A-46AF-B2CF-C730B4F037B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023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137C-DD8A-46AF-B2CF-C730B4F037B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377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137C-DD8A-46AF-B2CF-C730B4F037B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940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137C-DD8A-46AF-B2CF-C730B4F037B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143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137C-DD8A-46AF-B2CF-C730B4F037B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0014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137C-DD8A-46AF-B2CF-C730B4F037B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3451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137C-DD8A-46AF-B2CF-C730B4F037B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7584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137C-DD8A-46AF-B2CF-C730B4F037B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6879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137C-DD8A-46AF-B2CF-C730B4F037B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069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137C-DD8A-46AF-B2CF-C730B4F037B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2617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137C-DD8A-46AF-B2CF-C730B4F037B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3703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137C-DD8A-46AF-B2CF-C730B4F037B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5944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137C-DD8A-46AF-B2CF-C730B4F037B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089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137C-DD8A-46AF-B2CF-C730B4F037B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7426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137C-DD8A-46AF-B2CF-C730B4F037B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1070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137C-DD8A-46AF-B2CF-C730B4F037B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608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137C-DD8A-46AF-B2CF-C730B4F037B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320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137C-DD8A-46AF-B2CF-C730B4F037B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784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137C-DD8A-46AF-B2CF-C730B4F037B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5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137C-DD8A-46AF-B2CF-C730B4F037B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779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137C-DD8A-46AF-B2CF-C730B4F037B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36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137C-DD8A-46AF-B2CF-C730B4F037B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339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137C-DD8A-46AF-B2CF-C730B4F037B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42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940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730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6216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651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8050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230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026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097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69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27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767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24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72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27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94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31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38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10" Type="http://schemas.openxmlformats.org/officeDocument/2006/relationships/image" Target="../media/image1.jpeg"/><Relationship Id="rId4" Type="http://schemas.openxmlformats.org/officeDocument/2006/relationships/image" Target="../media/image14.jpeg"/><Relationship Id="rId9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3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8.jpeg"/><Relationship Id="rId9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3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1.jpeg"/><Relationship Id="rId4" Type="http://schemas.openxmlformats.org/officeDocument/2006/relationships/image" Target="../media/image18.jpe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0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3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3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2.jpeg"/><Relationship Id="rId10" Type="http://schemas.openxmlformats.org/officeDocument/2006/relationships/image" Target="../media/image1.jpeg"/><Relationship Id="rId4" Type="http://schemas.openxmlformats.org/officeDocument/2006/relationships/image" Target="../media/image18.jpeg"/><Relationship Id="rId9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3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1.jpeg"/><Relationship Id="rId4" Type="http://schemas.openxmlformats.org/officeDocument/2006/relationships/image" Target="../media/image18.jpeg"/><Relationship Id="rId9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9455" y="6032972"/>
            <a:ext cx="3690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ptos Black" panose="020B0004020202020204" pitchFamily="34" charset="0"/>
                <a:ea typeface="Segoe UI Black" panose="020B0A02040204020203" pitchFamily="34" charset="0"/>
              </a:rPr>
              <a:t>TheWorkforceLLC.com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FE70F6-9CDD-48A3-BEE5-E434FCE009B4}"/>
              </a:ext>
            </a:extLst>
          </p:cNvPr>
          <p:cNvSpPr txBox="1"/>
          <p:nvPr/>
        </p:nvSpPr>
        <p:spPr>
          <a:xfrm>
            <a:off x="3193666" y="3813096"/>
            <a:ext cx="61093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0" dirty="0">
                <a:solidFill>
                  <a:schemeClr val="accent1"/>
                </a:solidFill>
                <a:effectLst/>
                <a:latin typeface="poppins-black"/>
              </a:rPr>
              <a:t>WORK INJURY MANAGEMENT</a:t>
            </a:r>
          </a:p>
          <a:p>
            <a:pPr algn="r"/>
            <a:r>
              <a:rPr lang="en-US" sz="2800" i="0" dirty="0">
                <a:solidFill>
                  <a:schemeClr val="accent1"/>
                </a:solidFill>
                <a:effectLst/>
                <a:latin typeface="poppins-black"/>
              </a:rPr>
              <a:t>RECORDABILITY INVESTIGATION</a:t>
            </a:r>
          </a:p>
          <a:p>
            <a:pPr algn="r"/>
            <a:r>
              <a:rPr lang="en-US" sz="2800" i="0" dirty="0">
                <a:solidFill>
                  <a:schemeClr val="accent1"/>
                </a:solidFill>
                <a:effectLst/>
                <a:latin typeface="poppins-black"/>
              </a:rPr>
              <a:t>EMPLOYER SERVICES</a:t>
            </a:r>
          </a:p>
          <a:p>
            <a:pPr algn="r"/>
            <a:r>
              <a:rPr lang="en-US" sz="2800" i="0" dirty="0">
                <a:solidFill>
                  <a:schemeClr val="accent1"/>
                </a:solidFill>
                <a:effectLst/>
                <a:latin typeface="poppins-black"/>
              </a:rPr>
              <a:t>MEDICAL BILL REPRICING</a:t>
            </a:r>
            <a:endParaRPr lang="en-US" sz="2800" dirty="0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3D47E2-80FC-CE08-6751-A77394F6A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6" y="1229022"/>
            <a:ext cx="8764793" cy="25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60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3FEFC14-D10A-402E-A644-30B1AEB62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71" y="110176"/>
            <a:ext cx="10237674" cy="13406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WORKFORCE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WORK INJURY MANGEMENT PROTOCOLS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9224" name="Picture 8" descr="Image result for CLAIMS ADJUSTER">
            <a:extLst>
              <a:ext uri="{FF2B5EF4-FFF2-40B4-BE49-F238E27FC236}">
                <a16:creationId xmlns:a16="http://schemas.microsoft.com/office/drawing/2014/main" id="{A1549E1A-6AA0-4041-ABB5-787EC29916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9" t="18649"/>
          <a:stretch/>
        </p:blipFill>
        <p:spPr bwMode="auto">
          <a:xfrm>
            <a:off x="633340" y="1829361"/>
            <a:ext cx="1393907" cy="1330909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F4C0DB-81F8-43AA-B67F-00183AA5E3BB}"/>
              </a:ext>
            </a:extLst>
          </p:cNvPr>
          <p:cNvSpPr txBox="1"/>
          <p:nvPr/>
        </p:nvSpPr>
        <p:spPr>
          <a:xfrm>
            <a:off x="357395" y="4288327"/>
            <a:ext cx="1888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WORKFORCE SPEAKS WITH INJURED WORKER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E5E8B0E9-A4B1-4687-84A0-68D5B805139F}"/>
              </a:ext>
            </a:extLst>
          </p:cNvPr>
          <p:cNvSpPr/>
          <p:nvPr/>
        </p:nvSpPr>
        <p:spPr>
          <a:xfrm>
            <a:off x="2623276" y="2583110"/>
            <a:ext cx="5581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Image result for CONSTRUCTION WORKER PHONE">
            <a:extLst>
              <a:ext uri="{FF2B5EF4-FFF2-40B4-BE49-F238E27FC236}">
                <a16:creationId xmlns:a16="http://schemas.microsoft.com/office/drawing/2014/main" id="{3CE9B9EA-E328-4E84-958D-37DC53D96B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9" t="1376" r="9904" b="51689"/>
          <a:stretch/>
        </p:blipFill>
        <p:spPr bwMode="auto">
          <a:xfrm>
            <a:off x="575721" y="3118762"/>
            <a:ext cx="1451526" cy="1193091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JOBSITE FOREMAN">
            <a:extLst>
              <a:ext uri="{FF2B5EF4-FFF2-40B4-BE49-F238E27FC236}">
                <a16:creationId xmlns:a16="http://schemas.microsoft.com/office/drawing/2014/main" id="{B40927A2-A7F6-4418-AF3B-666030029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0" r="34792" b="20534"/>
          <a:stretch/>
        </p:blipFill>
        <p:spPr bwMode="auto">
          <a:xfrm>
            <a:off x="3777445" y="1973349"/>
            <a:ext cx="1309204" cy="1327881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NURSE PHONE">
            <a:extLst>
              <a:ext uri="{FF2B5EF4-FFF2-40B4-BE49-F238E27FC236}">
                <a16:creationId xmlns:a16="http://schemas.microsoft.com/office/drawing/2014/main" id="{503BD672-33A5-47A7-82E4-2E4AC031F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916" y="3636796"/>
            <a:ext cx="1284734" cy="130306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mage result for DOCTOR ON PHONE">
            <a:extLst>
              <a:ext uri="{FF2B5EF4-FFF2-40B4-BE49-F238E27FC236}">
                <a16:creationId xmlns:a16="http://schemas.microsoft.com/office/drawing/2014/main" id="{DA9A7A49-6B96-433F-A0AB-BBB8C144BE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 r="22987" b="22036"/>
          <a:stretch/>
        </p:blipFill>
        <p:spPr bwMode="auto">
          <a:xfrm>
            <a:off x="3801916" y="5275424"/>
            <a:ext cx="1284734" cy="1385146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F10C6F-3802-4EF6-84EC-99DF373CE2C3}"/>
              </a:ext>
            </a:extLst>
          </p:cNvPr>
          <p:cNvSpPr txBox="1"/>
          <p:nvPr/>
        </p:nvSpPr>
        <p:spPr>
          <a:xfrm>
            <a:off x="5086649" y="2265442"/>
            <a:ext cx="3755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CONTINUE TO MONITOR CLAIM WITH JOBSITE FOREMAN / ON-SITE SAFETY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139C21-4694-4AE2-8F90-11EE1D1C8369}"/>
              </a:ext>
            </a:extLst>
          </p:cNvPr>
          <p:cNvSpPr txBox="1"/>
          <p:nvPr/>
        </p:nvSpPr>
        <p:spPr>
          <a:xfrm>
            <a:off x="5086649" y="3887742"/>
            <a:ext cx="4176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MONITOR SYMPTOMS / PROGRESS WITH TELEPHONIC NURSE INTERVENTION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FB96C4-65E5-4859-B341-C8B4988F3B1C}"/>
              </a:ext>
            </a:extLst>
          </p:cNvPr>
          <p:cNvSpPr txBox="1"/>
          <p:nvPr/>
        </p:nvSpPr>
        <p:spPr>
          <a:xfrm>
            <a:off x="5086649" y="5411459"/>
            <a:ext cx="3384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MONITOR SYMPTOMS / PROGRESS WITH TELEPHONIC PHYSICIAN INTERVENTION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A726E3-2266-89D3-CE93-D488BF019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71" y="5777006"/>
            <a:ext cx="3225116" cy="93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3959A9-9EC2-DBE2-10C8-5BDCC1E2352E}"/>
              </a:ext>
            </a:extLst>
          </p:cNvPr>
          <p:cNvSpPr txBox="1"/>
          <p:nvPr/>
        </p:nvSpPr>
        <p:spPr>
          <a:xfrm>
            <a:off x="601217" y="1172356"/>
            <a:ext cx="8706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CLAIM MANAGEMENT LIFECYCLE  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FIRST AID INJURIES – PART II</a:t>
            </a:r>
          </a:p>
        </p:txBody>
      </p:sp>
    </p:spTree>
    <p:extLst>
      <p:ext uri="{BB962C8B-B14F-4D97-AF65-F5344CB8AC3E}">
        <p14:creationId xmlns:p14="http://schemas.microsoft.com/office/powerpoint/2010/main" val="326274173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6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3FEFC14-D10A-402E-A644-30B1AEB62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71" y="110176"/>
            <a:ext cx="10237674" cy="13406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WORKFORCE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WORK INJURY MANGEMENT PROTOCOLS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9224" name="Picture 8" descr="Image result for CLAIMS ADJUSTER">
            <a:extLst>
              <a:ext uri="{FF2B5EF4-FFF2-40B4-BE49-F238E27FC236}">
                <a16:creationId xmlns:a16="http://schemas.microsoft.com/office/drawing/2014/main" id="{A1549E1A-6AA0-4041-ABB5-787EC29916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9" t="18649"/>
          <a:stretch/>
        </p:blipFill>
        <p:spPr bwMode="auto">
          <a:xfrm>
            <a:off x="3232496" y="2532512"/>
            <a:ext cx="1708068" cy="1630871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rrow: Right 18">
            <a:extLst>
              <a:ext uri="{FF2B5EF4-FFF2-40B4-BE49-F238E27FC236}">
                <a16:creationId xmlns:a16="http://schemas.microsoft.com/office/drawing/2014/main" id="{E5E8B0E9-A4B1-4687-84A0-68D5B805139F}"/>
              </a:ext>
            </a:extLst>
          </p:cNvPr>
          <p:cNvSpPr/>
          <p:nvPr/>
        </p:nvSpPr>
        <p:spPr>
          <a:xfrm>
            <a:off x="1861345" y="3123772"/>
            <a:ext cx="107633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Image result for CONSTRUCTION WORKER PHONE">
            <a:extLst>
              <a:ext uri="{FF2B5EF4-FFF2-40B4-BE49-F238E27FC236}">
                <a16:creationId xmlns:a16="http://schemas.microsoft.com/office/drawing/2014/main" id="{3CE9B9EA-E328-4E84-958D-37DC53D96B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9" t="1376" r="9904" b="51689"/>
          <a:stretch/>
        </p:blipFill>
        <p:spPr bwMode="auto">
          <a:xfrm>
            <a:off x="591061" y="1778787"/>
            <a:ext cx="879769" cy="966348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JOBSITE FOREMAN">
            <a:extLst>
              <a:ext uri="{FF2B5EF4-FFF2-40B4-BE49-F238E27FC236}">
                <a16:creationId xmlns:a16="http://schemas.microsoft.com/office/drawing/2014/main" id="{B40927A2-A7F6-4418-AF3B-666030029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0" r="34792" b="20534"/>
          <a:stretch/>
        </p:blipFill>
        <p:spPr bwMode="auto">
          <a:xfrm>
            <a:off x="610055" y="2718480"/>
            <a:ext cx="833866" cy="845762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NURSE PHONE">
            <a:extLst>
              <a:ext uri="{FF2B5EF4-FFF2-40B4-BE49-F238E27FC236}">
                <a16:creationId xmlns:a16="http://schemas.microsoft.com/office/drawing/2014/main" id="{503BD672-33A5-47A7-82E4-2E4AC031F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00" y="3564242"/>
            <a:ext cx="849593" cy="86171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mage result for DOCTOR ON PHONE">
            <a:extLst>
              <a:ext uri="{FF2B5EF4-FFF2-40B4-BE49-F238E27FC236}">
                <a16:creationId xmlns:a16="http://schemas.microsoft.com/office/drawing/2014/main" id="{DA9A7A49-6B96-433F-A0AB-BBB8C144BE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 r="22987" b="22036"/>
          <a:stretch/>
        </p:blipFill>
        <p:spPr bwMode="auto">
          <a:xfrm>
            <a:off x="599257" y="4425956"/>
            <a:ext cx="871573" cy="939693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A12016-738E-4D64-926F-7458279F7E43}"/>
              </a:ext>
            </a:extLst>
          </p:cNvPr>
          <p:cNvSpPr txBox="1"/>
          <p:nvPr/>
        </p:nvSpPr>
        <p:spPr>
          <a:xfrm>
            <a:off x="2615035" y="4295639"/>
            <a:ext cx="2968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WORKFORCE CONTINUALLY MONITORS CONDITION &amp; RECOVERY</a:t>
            </a:r>
          </a:p>
        </p:txBody>
      </p:sp>
      <p:pic>
        <p:nvPicPr>
          <p:cNvPr id="11266" name="Picture 2" descr="Image result for OFFICE">
            <a:extLst>
              <a:ext uri="{FF2B5EF4-FFF2-40B4-BE49-F238E27FC236}">
                <a16:creationId xmlns:a16="http://schemas.microsoft.com/office/drawing/2014/main" id="{D1F988BC-ADC5-4AA3-8394-6B02BAD40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657" y="2636575"/>
            <a:ext cx="2211049" cy="1237870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41864F-768B-4DA1-9468-C3BD4D6A297C}"/>
              </a:ext>
            </a:extLst>
          </p:cNvPr>
          <p:cNvSpPr txBox="1"/>
          <p:nvPr/>
        </p:nvSpPr>
        <p:spPr>
          <a:xfrm>
            <a:off x="6486513" y="3995099"/>
            <a:ext cx="26553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WORKFORCE CONTINUALLY UPDATES CORPORATE OFFICE ON CONDITION &amp; RECOVERY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C5C614AD-53A4-4069-ABC7-B295669A482B}"/>
              </a:ext>
            </a:extLst>
          </p:cNvPr>
          <p:cNvSpPr/>
          <p:nvPr/>
        </p:nvSpPr>
        <p:spPr>
          <a:xfrm>
            <a:off x="5286441" y="3186684"/>
            <a:ext cx="107633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0EB157-10AA-632F-45CB-507AEEA46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71" y="5777006"/>
            <a:ext cx="3225116" cy="93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408781-7A67-3FF6-0787-87592E0ACF7C}"/>
              </a:ext>
            </a:extLst>
          </p:cNvPr>
          <p:cNvSpPr txBox="1"/>
          <p:nvPr/>
        </p:nvSpPr>
        <p:spPr>
          <a:xfrm>
            <a:off x="601217" y="1172356"/>
            <a:ext cx="8706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CLAIM MANAGEMENT LIFECYCLE  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FIRST AID INJURIES – PART III</a:t>
            </a:r>
          </a:p>
        </p:txBody>
      </p:sp>
    </p:spTree>
    <p:extLst>
      <p:ext uri="{BB962C8B-B14F-4D97-AF65-F5344CB8AC3E}">
        <p14:creationId xmlns:p14="http://schemas.microsoft.com/office/powerpoint/2010/main" val="311069945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/>
      <p:bldP spid="4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3FEFC14-D10A-402E-A644-30B1AEB62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71" y="110176"/>
            <a:ext cx="10237674" cy="13406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WORKFORCE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WORK INJURY MANGEMENT PROTOCOLS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9224" name="Picture 8" descr="Image result for CLAIMS ADJUSTER">
            <a:extLst>
              <a:ext uri="{FF2B5EF4-FFF2-40B4-BE49-F238E27FC236}">
                <a16:creationId xmlns:a16="http://schemas.microsoft.com/office/drawing/2014/main" id="{A1549E1A-6AA0-4041-ABB5-787EC29916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9" t="18649"/>
          <a:stretch/>
        </p:blipFill>
        <p:spPr bwMode="auto">
          <a:xfrm>
            <a:off x="1524638" y="1770000"/>
            <a:ext cx="1708068" cy="1630871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A12016-738E-4D64-926F-7458279F7E43}"/>
              </a:ext>
            </a:extLst>
          </p:cNvPr>
          <p:cNvSpPr txBox="1"/>
          <p:nvPr/>
        </p:nvSpPr>
        <p:spPr>
          <a:xfrm>
            <a:off x="1065589" y="4800455"/>
            <a:ext cx="2968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EMPLOYEE / EMPLOYER REPORTS COMPLETE RECOVERY</a:t>
            </a:r>
          </a:p>
        </p:txBody>
      </p:sp>
      <p:pic>
        <p:nvPicPr>
          <p:cNvPr id="11266" name="Picture 2" descr="Image result for OFFICE">
            <a:extLst>
              <a:ext uri="{FF2B5EF4-FFF2-40B4-BE49-F238E27FC236}">
                <a16:creationId xmlns:a16="http://schemas.microsoft.com/office/drawing/2014/main" id="{D1F988BC-ADC5-4AA3-8394-6B02BAD40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794" y="2791163"/>
            <a:ext cx="2211049" cy="1237870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41864F-768B-4DA1-9468-C3BD4D6A297C}"/>
              </a:ext>
            </a:extLst>
          </p:cNvPr>
          <p:cNvSpPr txBox="1"/>
          <p:nvPr/>
        </p:nvSpPr>
        <p:spPr>
          <a:xfrm>
            <a:off x="4109650" y="4061791"/>
            <a:ext cx="26553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WORKFORCE CONFIRMS COMPLETE RECOVERY WITH CORPORATE OFFICE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C5C614AD-53A4-4069-ABC7-B295669A482B}"/>
              </a:ext>
            </a:extLst>
          </p:cNvPr>
          <p:cNvSpPr/>
          <p:nvPr/>
        </p:nvSpPr>
        <p:spPr>
          <a:xfrm>
            <a:off x="3495453" y="3158555"/>
            <a:ext cx="75591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290" name="Picture 2" descr="Image result for CONSTRUCTION WORKER OK">
            <a:extLst>
              <a:ext uri="{FF2B5EF4-FFF2-40B4-BE49-F238E27FC236}">
                <a16:creationId xmlns:a16="http://schemas.microsoft.com/office/drawing/2014/main" id="{12294A8E-2725-4AF1-885C-AF824A1E61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5194" r="6161" b="29178"/>
          <a:stretch/>
        </p:blipFill>
        <p:spPr bwMode="auto">
          <a:xfrm>
            <a:off x="1580967" y="3268683"/>
            <a:ext cx="1595409" cy="157603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685662B5-A048-4383-88E5-C6CEAB896D72}"/>
              </a:ext>
            </a:extLst>
          </p:cNvPr>
          <p:cNvSpPr/>
          <p:nvPr/>
        </p:nvSpPr>
        <p:spPr>
          <a:xfrm>
            <a:off x="6632447" y="3186684"/>
            <a:ext cx="75591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292" name="Picture 4" descr="Image result for CASE CLOSED">
            <a:extLst>
              <a:ext uri="{FF2B5EF4-FFF2-40B4-BE49-F238E27FC236}">
                <a16:creationId xmlns:a16="http://schemas.microsoft.com/office/drawing/2014/main" id="{74937327-C20D-47C2-8A16-402F4169FF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2"/>
          <a:stretch/>
        </p:blipFill>
        <p:spPr bwMode="auto">
          <a:xfrm>
            <a:off x="7547762" y="2903336"/>
            <a:ext cx="2264096" cy="97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B46F45-8159-4CF2-ED82-A14F55B25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71" y="5777006"/>
            <a:ext cx="3225116" cy="93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FC9A0B-17AD-213C-32C1-8090C088AE61}"/>
              </a:ext>
            </a:extLst>
          </p:cNvPr>
          <p:cNvSpPr txBox="1"/>
          <p:nvPr/>
        </p:nvSpPr>
        <p:spPr>
          <a:xfrm>
            <a:off x="601217" y="1172356"/>
            <a:ext cx="8706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CLAIM MANAGEMENT LIFECYCLE  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FIRST AID INJURIES – PART IV</a:t>
            </a:r>
          </a:p>
        </p:txBody>
      </p:sp>
    </p:spTree>
    <p:extLst>
      <p:ext uri="{BB962C8B-B14F-4D97-AF65-F5344CB8AC3E}">
        <p14:creationId xmlns:p14="http://schemas.microsoft.com/office/powerpoint/2010/main" val="43040553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0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21E0318-86C5-448B-B2D9-D87242DD1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71" y="110176"/>
            <a:ext cx="10237674" cy="13406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WORKFORCE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WORK INJURY MANGEMENT PROTOCOLS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828D58-311C-4E3C-824D-98E7C3090197}"/>
              </a:ext>
            </a:extLst>
          </p:cNvPr>
          <p:cNvSpPr txBox="1"/>
          <p:nvPr/>
        </p:nvSpPr>
        <p:spPr>
          <a:xfrm>
            <a:off x="587489" y="2798058"/>
            <a:ext cx="881940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1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CLAIM MANAGEMENT LIFECYCLE</a:t>
            </a:r>
          </a:p>
          <a:p>
            <a:pPr algn="ctr"/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URGENT CARE LEVEL INJURIES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0593A5-4CB9-9687-4187-219714CE6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71" y="5777006"/>
            <a:ext cx="3225116" cy="93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443042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3FEFC14-D10A-402E-A644-30B1AEB62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71" y="110176"/>
            <a:ext cx="10237674" cy="13406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WORKFORCE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WORK INJURY MANGEMENT PROTOCOLS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9218" name="Picture 2" descr="Image result for WORK INJURY">
            <a:extLst>
              <a:ext uri="{FF2B5EF4-FFF2-40B4-BE49-F238E27FC236}">
                <a16:creationId xmlns:a16="http://schemas.microsoft.com/office/drawing/2014/main" id="{27E5A1C8-38D6-4873-A0F9-15C39E6E2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78" y="2051418"/>
            <a:ext cx="2330681" cy="1553787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79A00B-4587-434D-BAE4-C53377B987EB}"/>
              </a:ext>
            </a:extLst>
          </p:cNvPr>
          <p:cNvSpPr txBox="1"/>
          <p:nvPr/>
        </p:nvSpPr>
        <p:spPr>
          <a:xfrm>
            <a:off x="659078" y="3744948"/>
            <a:ext cx="233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INJURY OCCURS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7C6F842F-41EC-4BEE-BAAC-9878601E6ADF}"/>
              </a:ext>
            </a:extLst>
          </p:cNvPr>
          <p:cNvSpPr/>
          <p:nvPr/>
        </p:nvSpPr>
        <p:spPr>
          <a:xfrm>
            <a:off x="3486795" y="2670761"/>
            <a:ext cx="5581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 descr="Image result for WORK INJURY">
            <a:extLst>
              <a:ext uri="{FF2B5EF4-FFF2-40B4-BE49-F238E27FC236}">
                <a16:creationId xmlns:a16="http://schemas.microsoft.com/office/drawing/2014/main" id="{AAF1FABC-C120-4551-910D-5AC2D7AF48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67"/>
          <a:stretch/>
        </p:blipFill>
        <p:spPr bwMode="auto">
          <a:xfrm>
            <a:off x="4541971" y="1945971"/>
            <a:ext cx="1866404" cy="1764682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2DC98C-BED1-4A28-A5F3-BF153B6D0AA4}"/>
              </a:ext>
            </a:extLst>
          </p:cNvPr>
          <p:cNvSpPr txBox="1"/>
          <p:nvPr/>
        </p:nvSpPr>
        <p:spPr>
          <a:xfrm>
            <a:off x="4541971" y="3744948"/>
            <a:ext cx="1866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INJURY REPORTED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EMPLOYER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C544895-984E-4BCB-834A-7160E24BD881}"/>
              </a:ext>
            </a:extLst>
          </p:cNvPr>
          <p:cNvSpPr/>
          <p:nvPr/>
        </p:nvSpPr>
        <p:spPr>
          <a:xfrm>
            <a:off x="6834464" y="2670761"/>
            <a:ext cx="5581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2" name="Picture 6" descr="Image result for CONSTRUCTION SITE NURSE">
            <a:extLst>
              <a:ext uri="{FF2B5EF4-FFF2-40B4-BE49-F238E27FC236}">
                <a16:creationId xmlns:a16="http://schemas.microsoft.com/office/drawing/2014/main" id="{B30E8B82-EB69-4D7E-9C1C-2044FEB0D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33" b="28311"/>
          <a:stretch/>
        </p:blipFill>
        <p:spPr bwMode="auto">
          <a:xfrm>
            <a:off x="4270500" y="5422559"/>
            <a:ext cx="1117658" cy="1200329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044EA23-7195-4810-B1D0-BF8D080E6217}"/>
              </a:ext>
            </a:extLst>
          </p:cNvPr>
          <p:cNvSpPr txBox="1"/>
          <p:nvPr/>
        </p:nvSpPr>
        <p:spPr>
          <a:xfrm>
            <a:off x="5285648" y="5422559"/>
            <a:ext cx="2113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EMPLOYER REPORTS INJURY TO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ON-SITE NURSE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9F31A747-EB74-4BDB-B4BA-03D2DDA844BE}"/>
              </a:ext>
            </a:extLst>
          </p:cNvPr>
          <p:cNvSpPr/>
          <p:nvPr/>
        </p:nvSpPr>
        <p:spPr>
          <a:xfrm>
            <a:off x="5232857" y="4761592"/>
            <a:ext cx="484632" cy="5035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D549C4BB-510C-456D-82A9-8B7F17B321AE}"/>
              </a:ext>
            </a:extLst>
          </p:cNvPr>
          <p:cNvSpPr/>
          <p:nvPr/>
        </p:nvSpPr>
        <p:spPr>
          <a:xfrm rot="13119109">
            <a:off x="7313628" y="4391910"/>
            <a:ext cx="484632" cy="8106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224" name="Picture 8" descr="Image result for CLAIMS ADJUSTER">
            <a:extLst>
              <a:ext uri="{FF2B5EF4-FFF2-40B4-BE49-F238E27FC236}">
                <a16:creationId xmlns:a16="http://schemas.microsoft.com/office/drawing/2014/main" id="{A1549E1A-6AA0-4041-ABB5-787EC29916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9" t="18649"/>
          <a:stretch/>
        </p:blipFill>
        <p:spPr bwMode="auto">
          <a:xfrm>
            <a:off x="7836286" y="1974333"/>
            <a:ext cx="1649418" cy="1630871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D764C0C-0703-4AD3-AA78-A8D4E51E345D}"/>
              </a:ext>
            </a:extLst>
          </p:cNvPr>
          <p:cNvSpPr txBox="1"/>
          <p:nvPr/>
        </p:nvSpPr>
        <p:spPr>
          <a:xfrm>
            <a:off x="6982656" y="3715542"/>
            <a:ext cx="3394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WORKFORCE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020D4A-B8E7-56DC-AF6E-8E597E3E49A0}"/>
              </a:ext>
            </a:extLst>
          </p:cNvPr>
          <p:cNvSpPr txBox="1"/>
          <p:nvPr/>
        </p:nvSpPr>
        <p:spPr>
          <a:xfrm>
            <a:off x="309922" y="1213435"/>
            <a:ext cx="9175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CLAIM MANAGEMENT LIFECYCLE  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URGENT CARE INJURIES – PART 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3113E1-52C1-1450-E627-F868D24FD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71" y="5777006"/>
            <a:ext cx="3225116" cy="93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91669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13" grpId="0" animBg="1"/>
      <p:bldP spid="18" grpId="0"/>
      <p:bldP spid="15" grpId="0" animBg="1"/>
      <p:bldP spid="20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3FEFC14-D10A-402E-A644-30B1AEB62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71" y="110176"/>
            <a:ext cx="10237674" cy="13406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WORKFORCE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WORK INJURY MANGEMENT PROTOCOLS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9224" name="Picture 8" descr="Image result for CLAIMS ADJUSTER">
            <a:extLst>
              <a:ext uri="{FF2B5EF4-FFF2-40B4-BE49-F238E27FC236}">
                <a16:creationId xmlns:a16="http://schemas.microsoft.com/office/drawing/2014/main" id="{A1549E1A-6AA0-4041-ABB5-787EC29916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9" t="18649"/>
          <a:stretch/>
        </p:blipFill>
        <p:spPr bwMode="auto">
          <a:xfrm>
            <a:off x="622094" y="2097337"/>
            <a:ext cx="1295587" cy="1237032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F4C0DB-81F8-43AA-B67F-00183AA5E3BB}"/>
              </a:ext>
            </a:extLst>
          </p:cNvPr>
          <p:cNvSpPr txBox="1"/>
          <p:nvPr/>
        </p:nvSpPr>
        <p:spPr>
          <a:xfrm>
            <a:off x="325800" y="4474871"/>
            <a:ext cx="1888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WORKFORCE SPEAKS WITH INJURED WORKER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E5E8B0E9-A4B1-4687-84A0-68D5B805139F}"/>
              </a:ext>
            </a:extLst>
          </p:cNvPr>
          <p:cNvSpPr/>
          <p:nvPr/>
        </p:nvSpPr>
        <p:spPr>
          <a:xfrm>
            <a:off x="2308439" y="2677070"/>
            <a:ext cx="5581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Image result for CONSTRUCTION WORKER PHONE">
            <a:extLst>
              <a:ext uri="{FF2B5EF4-FFF2-40B4-BE49-F238E27FC236}">
                <a16:creationId xmlns:a16="http://schemas.microsoft.com/office/drawing/2014/main" id="{3CE9B9EA-E328-4E84-958D-37DC53D96B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9" t="1376" r="9904" b="51689"/>
          <a:stretch/>
        </p:blipFill>
        <p:spPr bwMode="auto">
          <a:xfrm>
            <a:off x="539722" y="3282634"/>
            <a:ext cx="1460332" cy="1200329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NURSE PHONE">
            <a:extLst>
              <a:ext uri="{FF2B5EF4-FFF2-40B4-BE49-F238E27FC236}">
                <a16:creationId xmlns:a16="http://schemas.microsoft.com/office/drawing/2014/main" id="{503BD672-33A5-47A7-82E4-2E4AC031F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109" y="2005722"/>
            <a:ext cx="958970" cy="97265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mage result for DOCTOR ON PHONE">
            <a:extLst>
              <a:ext uri="{FF2B5EF4-FFF2-40B4-BE49-F238E27FC236}">
                <a16:creationId xmlns:a16="http://schemas.microsoft.com/office/drawing/2014/main" id="{DA9A7A49-6B96-433F-A0AB-BBB8C144BE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 r="22987" b="22036"/>
          <a:stretch/>
        </p:blipFill>
        <p:spPr bwMode="auto">
          <a:xfrm>
            <a:off x="8605014" y="1944453"/>
            <a:ext cx="958969" cy="1033920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A139C21-4694-4AE2-8F90-11EE1D1C8369}"/>
              </a:ext>
            </a:extLst>
          </p:cNvPr>
          <p:cNvSpPr txBox="1"/>
          <p:nvPr/>
        </p:nvSpPr>
        <p:spPr>
          <a:xfrm>
            <a:off x="5373545" y="1995598"/>
            <a:ext cx="2459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WORKFORCE REPORTS INJURY TO TELEPHONIC NURSE / PHYSICIAN</a:t>
            </a:r>
          </a:p>
        </p:txBody>
      </p:sp>
      <p:pic>
        <p:nvPicPr>
          <p:cNvPr id="15" name="Picture 8" descr="Image result for CLAIMS ADJUSTER">
            <a:extLst>
              <a:ext uri="{FF2B5EF4-FFF2-40B4-BE49-F238E27FC236}">
                <a16:creationId xmlns:a16="http://schemas.microsoft.com/office/drawing/2014/main" id="{147E4B41-CA41-45EA-B23F-156C7ECC90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9" t="18649"/>
          <a:stretch/>
        </p:blipFill>
        <p:spPr bwMode="auto">
          <a:xfrm>
            <a:off x="3192229" y="1944225"/>
            <a:ext cx="1364757" cy="1303076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1312CD05-0685-4FA3-AEE9-A0A224A7E053}"/>
              </a:ext>
            </a:extLst>
          </p:cNvPr>
          <p:cNvSpPr/>
          <p:nvPr/>
        </p:nvSpPr>
        <p:spPr>
          <a:xfrm rot="5400000">
            <a:off x="7857416" y="3198456"/>
            <a:ext cx="5581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7" name="Picture 2" descr="Image result for CONSTRUCTION WORKER PHONE">
            <a:extLst>
              <a:ext uri="{FF2B5EF4-FFF2-40B4-BE49-F238E27FC236}">
                <a16:creationId xmlns:a16="http://schemas.microsoft.com/office/drawing/2014/main" id="{B5117FD9-BA23-4638-AD28-0412DF106F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9" t="1376" r="9904" b="51689"/>
          <a:stretch/>
        </p:blipFill>
        <p:spPr bwMode="auto">
          <a:xfrm>
            <a:off x="7562763" y="3848018"/>
            <a:ext cx="1365663" cy="1122516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result for NURSE PHONE">
            <a:extLst>
              <a:ext uri="{FF2B5EF4-FFF2-40B4-BE49-F238E27FC236}">
                <a16:creationId xmlns:a16="http://schemas.microsoft.com/office/drawing/2014/main" id="{3D3634D4-1833-44B7-92A2-3C6A4E887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651" y="3892510"/>
            <a:ext cx="1047005" cy="106194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Image result for DOCTOR ON PHONE">
            <a:extLst>
              <a:ext uri="{FF2B5EF4-FFF2-40B4-BE49-F238E27FC236}">
                <a16:creationId xmlns:a16="http://schemas.microsoft.com/office/drawing/2014/main" id="{A78554AB-FE97-4FB6-AA0F-DCF90BA6E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 r="22987" b="22036"/>
          <a:stretch/>
        </p:blipFill>
        <p:spPr bwMode="auto">
          <a:xfrm>
            <a:off x="8626086" y="3844858"/>
            <a:ext cx="1047005" cy="1128836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A10EB04F-6A79-481A-9060-3F7CE3359839}"/>
              </a:ext>
            </a:extLst>
          </p:cNvPr>
          <p:cNvSpPr/>
          <p:nvPr/>
        </p:nvSpPr>
        <p:spPr>
          <a:xfrm rot="5400000">
            <a:off x="3550268" y="3371123"/>
            <a:ext cx="5581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EBD572-B581-4D48-BB8C-BD2712BFB440}"/>
              </a:ext>
            </a:extLst>
          </p:cNvPr>
          <p:cNvSpPr txBox="1"/>
          <p:nvPr/>
        </p:nvSpPr>
        <p:spPr>
          <a:xfrm>
            <a:off x="6846687" y="4978588"/>
            <a:ext cx="2579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NURSE / PHYSICIAN SPEAKS TO INJURED WORKER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37B9FA-2C67-4BFF-A84E-643F67A3B8D3}"/>
              </a:ext>
            </a:extLst>
          </p:cNvPr>
          <p:cNvSpPr txBox="1"/>
          <p:nvPr/>
        </p:nvSpPr>
        <p:spPr>
          <a:xfrm>
            <a:off x="2667736" y="4033576"/>
            <a:ext cx="23232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WORKFORCE RESEARCHES LOCAL PANEL PROVIDERS FOR BEST PLAN OF CARE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55BA3000-5856-4E90-B99C-E5961C2EEFB2}"/>
              </a:ext>
            </a:extLst>
          </p:cNvPr>
          <p:cNvSpPr/>
          <p:nvPr/>
        </p:nvSpPr>
        <p:spPr>
          <a:xfrm>
            <a:off x="4757138" y="2326466"/>
            <a:ext cx="5581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0BB98D-3966-4CE4-4BD2-AAE112A8794F}"/>
              </a:ext>
            </a:extLst>
          </p:cNvPr>
          <p:cNvSpPr txBox="1"/>
          <p:nvPr/>
        </p:nvSpPr>
        <p:spPr>
          <a:xfrm>
            <a:off x="309922" y="1213435"/>
            <a:ext cx="9175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CLAIM MANAGEMENT LIFECYCLE  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URGENT CARE INJURIES – PART II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1AA2BC-B220-6AA3-155A-EDB2A24DD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71" y="5777006"/>
            <a:ext cx="3225116" cy="93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36061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24" grpId="0"/>
      <p:bldP spid="16" grpId="0" animBg="1"/>
      <p:bldP spid="22" grpId="0" animBg="1"/>
      <p:bldP spid="2" grpId="0"/>
      <p:bldP spid="4" grpId="0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3FEFC14-D10A-402E-A644-30B1AEB62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71" y="110176"/>
            <a:ext cx="10237674" cy="13406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WORKFORCE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WORK INJURY MANGEMENT PROTOCOLS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9224" name="Picture 8" descr="Image result for CLAIMS ADJUSTER">
            <a:extLst>
              <a:ext uri="{FF2B5EF4-FFF2-40B4-BE49-F238E27FC236}">
                <a16:creationId xmlns:a16="http://schemas.microsoft.com/office/drawing/2014/main" id="{A1549E1A-6AA0-4041-ABB5-787EC29916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9" t="18649"/>
          <a:stretch/>
        </p:blipFill>
        <p:spPr bwMode="auto">
          <a:xfrm>
            <a:off x="2756569" y="2101463"/>
            <a:ext cx="1708068" cy="1630871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rrow: Right 18">
            <a:extLst>
              <a:ext uri="{FF2B5EF4-FFF2-40B4-BE49-F238E27FC236}">
                <a16:creationId xmlns:a16="http://schemas.microsoft.com/office/drawing/2014/main" id="{E5E8B0E9-A4B1-4687-84A0-68D5B805139F}"/>
              </a:ext>
            </a:extLst>
          </p:cNvPr>
          <p:cNvSpPr/>
          <p:nvPr/>
        </p:nvSpPr>
        <p:spPr>
          <a:xfrm>
            <a:off x="1807850" y="2833813"/>
            <a:ext cx="54934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Image result for CONSTRUCTION WORKER PHONE">
            <a:extLst>
              <a:ext uri="{FF2B5EF4-FFF2-40B4-BE49-F238E27FC236}">
                <a16:creationId xmlns:a16="http://schemas.microsoft.com/office/drawing/2014/main" id="{3CE9B9EA-E328-4E84-958D-37DC53D96B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9" t="1376" r="9904" b="51689"/>
          <a:stretch/>
        </p:blipFill>
        <p:spPr bwMode="auto">
          <a:xfrm>
            <a:off x="672881" y="1796334"/>
            <a:ext cx="703235" cy="772441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JOBSITE FOREMAN">
            <a:extLst>
              <a:ext uri="{FF2B5EF4-FFF2-40B4-BE49-F238E27FC236}">
                <a16:creationId xmlns:a16="http://schemas.microsoft.com/office/drawing/2014/main" id="{B40927A2-A7F6-4418-AF3B-666030029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0" r="34792" b="20534"/>
          <a:stretch/>
        </p:blipFill>
        <p:spPr bwMode="auto">
          <a:xfrm>
            <a:off x="684016" y="2581599"/>
            <a:ext cx="700216" cy="710205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NURSE PHONE">
            <a:extLst>
              <a:ext uri="{FF2B5EF4-FFF2-40B4-BE49-F238E27FC236}">
                <a16:creationId xmlns:a16="http://schemas.microsoft.com/office/drawing/2014/main" id="{503BD672-33A5-47A7-82E4-2E4AC031F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16" y="3304628"/>
            <a:ext cx="700214" cy="71020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mage result for DOCTOR ON PHONE">
            <a:extLst>
              <a:ext uri="{FF2B5EF4-FFF2-40B4-BE49-F238E27FC236}">
                <a16:creationId xmlns:a16="http://schemas.microsoft.com/office/drawing/2014/main" id="{DA9A7A49-6B96-433F-A0AB-BBB8C144BE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 r="22987" b="22036"/>
          <a:stretch/>
        </p:blipFill>
        <p:spPr bwMode="auto">
          <a:xfrm>
            <a:off x="675900" y="4041552"/>
            <a:ext cx="716445" cy="772440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A12016-738E-4D64-926F-7458279F7E43}"/>
              </a:ext>
            </a:extLst>
          </p:cNvPr>
          <p:cNvSpPr txBox="1"/>
          <p:nvPr/>
        </p:nvSpPr>
        <p:spPr>
          <a:xfrm>
            <a:off x="2159284" y="3743376"/>
            <a:ext cx="2968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DECISION MADE ON IF OFF-SITE CARE REQUIRED – IF SO, A PROVIDER IS SELECTED</a:t>
            </a:r>
          </a:p>
        </p:txBody>
      </p:sp>
      <p:pic>
        <p:nvPicPr>
          <p:cNvPr id="11266" name="Picture 2" descr="Image result for OFFICE">
            <a:extLst>
              <a:ext uri="{FF2B5EF4-FFF2-40B4-BE49-F238E27FC236}">
                <a16:creationId xmlns:a16="http://schemas.microsoft.com/office/drawing/2014/main" id="{D1F988BC-ADC5-4AA3-8394-6B02BAD40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400" y="2027627"/>
            <a:ext cx="1708069" cy="1237870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41864F-768B-4DA1-9468-C3BD4D6A297C}"/>
              </a:ext>
            </a:extLst>
          </p:cNvPr>
          <p:cNvSpPr txBox="1"/>
          <p:nvPr/>
        </p:nvSpPr>
        <p:spPr>
          <a:xfrm>
            <a:off x="7179469" y="2065168"/>
            <a:ext cx="2655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WORKFORCE UPDATES CORPORATE OFFICE ON PLAN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C5C614AD-53A4-4069-ABC7-B295669A482B}"/>
              </a:ext>
            </a:extLst>
          </p:cNvPr>
          <p:cNvSpPr/>
          <p:nvPr/>
        </p:nvSpPr>
        <p:spPr>
          <a:xfrm>
            <a:off x="4666158" y="2408882"/>
            <a:ext cx="60372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5CEB4560-1A44-4D13-AD56-801307C002C7}"/>
              </a:ext>
            </a:extLst>
          </p:cNvPr>
          <p:cNvSpPr/>
          <p:nvPr/>
        </p:nvSpPr>
        <p:spPr>
          <a:xfrm>
            <a:off x="5169539" y="3996048"/>
            <a:ext cx="60372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Image result for URGENT CARE FACILITY">
            <a:extLst>
              <a:ext uri="{FF2B5EF4-FFF2-40B4-BE49-F238E27FC236}">
                <a16:creationId xmlns:a16="http://schemas.microsoft.com/office/drawing/2014/main" id="{20482ABC-27BF-41FF-A1BD-1044B060E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485" y="3670794"/>
            <a:ext cx="1511593" cy="1272911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89BD668-0C5B-43E0-AE04-33D949730CFA}"/>
              </a:ext>
            </a:extLst>
          </p:cNvPr>
          <p:cNvSpPr txBox="1"/>
          <p:nvPr/>
        </p:nvSpPr>
        <p:spPr>
          <a:xfrm>
            <a:off x="7262955" y="3660237"/>
            <a:ext cx="2655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WORKFORCE COORDINATES APPOINTMENT WITH PROVIDER</a:t>
            </a:r>
          </a:p>
        </p:txBody>
      </p:sp>
      <p:pic>
        <p:nvPicPr>
          <p:cNvPr id="18" name="Picture 8" descr="Image result for DOCTOR ON PHONE">
            <a:extLst>
              <a:ext uri="{FF2B5EF4-FFF2-40B4-BE49-F238E27FC236}">
                <a16:creationId xmlns:a16="http://schemas.microsoft.com/office/drawing/2014/main" id="{BDF22ABB-0F2F-4DEA-8DE2-E042340450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 r="22987" b="22036"/>
          <a:stretch/>
        </p:blipFill>
        <p:spPr bwMode="auto">
          <a:xfrm>
            <a:off x="3063934" y="4938318"/>
            <a:ext cx="782887" cy="844075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Image result for NURSE PHONE">
            <a:extLst>
              <a:ext uri="{FF2B5EF4-FFF2-40B4-BE49-F238E27FC236}">
                <a16:creationId xmlns:a16="http://schemas.microsoft.com/office/drawing/2014/main" id="{288532D8-15ED-4B7D-9063-7D3DE2E83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068" y="4989262"/>
            <a:ext cx="832202" cy="84407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Image result for CLAIMS ADJUSTER">
            <a:extLst>
              <a:ext uri="{FF2B5EF4-FFF2-40B4-BE49-F238E27FC236}">
                <a16:creationId xmlns:a16="http://schemas.microsoft.com/office/drawing/2014/main" id="{2D7BB951-FC12-4E48-9BDD-6AF30FCE5F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9" t="18649"/>
          <a:stretch/>
        </p:blipFill>
        <p:spPr bwMode="auto">
          <a:xfrm>
            <a:off x="4310804" y="4967323"/>
            <a:ext cx="884030" cy="844075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4947B3D-37D4-4DAD-8B49-64D1D53689AB}"/>
              </a:ext>
            </a:extLst>
          </p:cNvPr>
          <p:cNvSpPr txBox="1"/>
          <p:nvPr/>
        </p:nvSpPr>
        <p:spPr>
          <a:xfrm>
            <a:off x="5935592" y="5101017"/>
            <a:ext cx="26553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PHYSICIAN / NURSE / WORKFORCE DISCUSS TREATMENT DIRECTLY WITH PROVIDER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F9FC2E74-CF54-4C2D-ACD2-8B504BDE4282}"/>
              </a:ext>
            </a:extLst>
          </p:cNvPr>
          <p:cNvSpPr/>
          <p:nvPr/>
        </p:nvSpPr>
        <p:spPr>
          <a:xfrm>
            <a:off x="5266753" y="5597365"/>
            <a:ext cx="60372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" descr="Image result for URGENT CARE FACILITY">
            <a:extLst>
              <a:ext uri="{FF2B5EF4-FFF2-40B4-BE49-F238E27FC236}">
                <a16:creationId xmlns:a16="http://schemas.microsoft.com/office/drawing/2014/main" id="{41CD8397-E5CB-460B-9099-51435BB76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910" y="5734270"/>
            <a:ext cx="1002347" cy="844075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3264AC-7FEA-3D49-8A0A-3B443D0C9E7B}"/>
              </a:ext>
            </a:extLst>
          </p:cNvPr>
          <p:cNvSpPr txBox="1"/>
          <p:nvPr/>
        </p:nvSpPr>
        <p:spPr>
          <a:xfrm>
            <a:off x="309922" y="1213435"/>
            <a:ext cx="9289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CLAIM MANAGEMENT LIFECYCLE  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URGENT CARE INJURIES – PART III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CBA2F0-3576-65A1-DB06-214C2FE88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71" y="5777006"/>
            <a:ext cx="3225116" cy="93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46010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/>
      <p:bldP spid="4" grpId="0"/>
      <p:bldP spid="20" grpId="0" animBg="1"/>
      <p:bldP spid="15" grpId="0" animBg="1"/>
      <p:bldP spid="17" grpId="0"/>
      <p:bldP spid="24" grpId="0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3FEFC14-D10A-402E-A644-30B1AEB62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71" y="110176"/>
            <a:ext cx="10237674" cy="13406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WORKFORCE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WORK INJURY MANGEMENT PROTOCOLS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9224" name="Picture 8" descr="Image result for CLAIMS ADJUSTER">
            <a:extLst>
              <a:ext uri="{FF2B5EF4-FFF2-40B4-BE49-F238E27FC236}">
                <a16:creationId xmlns:a16="http://schemas.microsoft.com/office/drawing/2014/main" id="{A1549E1A-6AA0-4041-ABB5-787EC29916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9" t="18649"/>
          <a:stretch/>
        </p:blipFill>
        <p:spPr bwMode="auto">
          <a:xfrm>
            <a:off x="639479" y="1863323"/>
            <a:ext cx="1038459" cy="991525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A12016-738E-4D64-926F-7458279F7E43}"/>
              </a:ext>
            </a:extLst>
          </p:cNvPr>
          <p:cNvSpPr txBox="1"/>
          <p:nvPr/>
        </p:nvSpPr>
        <p:spPr>
          <a:xfrm>
            <a:off x="1677938" y="2366731"/>
            <a:ext cx="2968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WORKFORCE OBTAINS EXAM FORM FROM PROVIDER</a:t>
            </a:r>
          </a:p>
        </p:txBody>
      </p:sp>
      <p:pic>
        <p:nvPicPr>
          <p:cNvPr id="11266" name="Picture 2" descr="Image result for OFFICE">
            <a:extLst>
              <a:ext uri="{FF2B5EF4-FFF2-40B4-BE49-F238E27FC236}">
                <a16:creationId xmlns:a16="http://schemas.microsoft.com/office/drawing/2014/main" id="{D1F988BC-ADC5-4AA3-8394-6B02BAD40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250" y="2112270"/>
            <a:ext cx="1833093" cy="1237870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41864F-768B-4DA1-9468-C3BD4D6A297C}"/>
              </a:ext>
            </a:extLst>
          </p:cNvPr>
          <p:cNvSpPr txBox="1"/>
          <p:nvPr/>
        </p:nvSpPr>
        <p:spPr>
          <a:xfrm>
            <a:off x="7358443" y="2139288"/>
            <a:ext cx="23212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WORKFORCE SENDS DOCUMENTATION TO EMPLOYER &amp; INSURANCE CARRER, IF NECESSARY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C5C614AD-53A4-4069-ABC7-B295669A482B}"/>
              </a:ext>
            </a:extLst>
          </p:cNvPr>
          <p:cNvSpPr/>
          <p:nvPr/>
        </p:nvSpPr>
        <p:spPr>
          <a:xfrm>
            <a:off x="4645971" y="2981517"/>
            <a:ext cx="75591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685662B5-A048-4383-88E5-C6CEAB896D72}"/>
              </a:ext>
            </a:extLst>
          </p:cNvPr>
          <p:cNvSpPr/>
          <p:nvPr/>
        </p:nvSpPr>
        <p:spPr>
          <a:xfrm rot="5400000">
            <a:off x="2771439" y="3564641"/>
            <a:ext cx="75591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Image result for URGENT CARE FACILITY">
            <a:extLst>
              <a:ext uri="{FF2B5EF4-FFF2-40B4-BE49-F238E27FC236}">
                <a16:creationId xmlns:a16="http://schemas.microsoft.com/office/drawing/2014/main" id="{41CB3888-5ECE-436A-BF0F-D4A926586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6" y="2811063"/>
            <a:ext cx="1120447" cy="943527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Image result for INSURANCE CLAIMS ADJUSTER OFFICE">
            <a:extLst>
              <a:ext uri="{FF2B5EF4-FFF2-40B4-BE49-F238E27FC236}">
                <a16:creationId xmlns:a16="http://schemas.microsoft.com/office/drawing/2014/main" id="{1D00376C-5B97-4D02-A763-21185D328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042" y="3290061"/>
            <a:ext cx="1843610" cy="1085472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Image result for CLAIMS ADJUSTER">
            <a:extLst>
              <a:ext uri="{FF2B5EF4-FFF2-40B4-BE49-F238E27FC236}">
                <a16:creationId xmlns:a16="http://schemas.microsoft.com/office/drawing/2014/main" id="{5C3B9520-4D07-4F27-90B3-DE0B1C5D0F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9" t="18649"/>
          <a:stretch/>
        </p:blipFill>
        <p:spPr bwMode="auto">
          <a:xfrm>
            <a:off x="1377538" y="4364469"/>
            <a:ext cx="1172068" cy="1119095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571415-9267-4C5D-A3AE-DD9B43612DBF}"/>
              </a:ext>
            </a:extLst>
          </p:cNvPr>
          <p:cNvSpPr txBox="1"/>
          <p:nvPr/>
        </p:nvSpPr>
        <p:spPr>
          <a:xfrm>
            <a:off x="2507388" y="4323853"/>
            <a:ext cx="2377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WORKFORCE COORDINATES ALL FOLLOW-UP CARE AND REFERRALS</a:t>
            </a:r>
          </a:p>
        </p:txBody>
      </p:sp>
      <p:pic>
        <p:nvPicPr>
          <p:cNvPr id="18" name="Picture 2" descr="Image result for URGENT CARE FACILITY">
            <a:extLst>
              <a:ext uri="{FF2B5EF4-FFF2-40B4-BE49-F238E27FC236}">
                <a16:creationId xmlns:a16="http://schemas.microsoft.com/office/drawing/2014/main" id="{11553ABB-108A-4289-8050-FE75F4DFF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927" y="4527931"/>
            <a:ext cx="1276132" cy="968738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Image result for XRAY">
            <a:extLst>
              <a:ext uri="{FF2B5EF4-FFF2-40B4-BE49-F238E27FC236}">
                <a16:creationId xmlns:a16="http://schemas.microsoft.com/office/drawing/2014/main" id="{278F565E-D41D-4623-9B02-1B783D97F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927" y="5604064"/>
            <a:ext cx="726138" cy="728244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Image result for PHYSICAL THERAPY">
            <a:extLst>
              <a:ext uri="{FF2B5EF4-FFF2-40B4-BE49-F238E27FC236}">
                <a16:creationId xmlns:a16="http://schemas.microsoft.com/office/drawing/2014/main" id="{BE90B1C2-38A4-4CB0-80B6-90B5AF08DD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2" r="24729" b="20639"/>
          <a:stretch/>
        </p:blipFill>
        <p:spPr bwMode="auto">
          <a:xfrm>
            <a:off x="5844092" y="5607323"/>
            <a:ext cx="911933" cy="728244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37FD8C-32BE-4203-9FA3-7959E6D4A1B4}"/>
              </a:ext>
            </a:extLst>
          </p:cNvPr>
          <p:cNvSpPr txBox="1"/>
          <p:nvPr/>
        </p:nvSpPr>
        <p:spPr>
          <a:xfrm>
            <a:off x="6300059" y="4689134"/>
            <a:ext cx="3271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FOLLOW-UP CARE / SPECIALIST REFERRALS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AE1081-8C43-4810-88CA-700D0B04D251}"/>
              </a:ext>
            </a:extLst>
          </p:cNvPr>
          <p:cNvSpPr txBox="1"/>
          <p:nvPr/>
        </p:nvSpPr>
        <p:spPr>
          <a:xfrm>
            <a:off x="4829120" y="6269101"/>
            <a:ext cx="3271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IMAGING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D8DCA1-0280-4501-902B-C23D4B868DFD}"/>
              </a:ext>
            </a:extLst>
          </p:cNvPr>
          <p:cNvSpPr txBox="1"/>
          <p:nvPr/>
        </p:nvSpPr>
        <p:spPr>
          <a:xfrm>
            <a:off x="6596451" y="5802283"/>
            <a:ext cx="3271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C76992-A800-9484-57EA-16974A195621}"/>
              </a:ext>
            </a:extLst>
          </p:cNvPr>
          <p:cNvSpPr txBox="1"/>
          <p:nvPr/>
        </p:nvSpPr>
        <p:spPr>
          <a:xfrm>
            <a:off x="309922" y="1213435"/>
            <a:ext cx="9297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CLAIM MANAGEMENT LIFECYCLE  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URGENT CARE INJURIES – PART IV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655D3D-89F2-0D6B-21D1-A31FB990B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71" y="5777006"/>
            <a:ext cx="3225116" cy="93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43547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0" grpId="0" animBg="1"/>
      <p:bldP spid="16" grpId="0" animBg="1"/>
      <p:bldP spid="3" grpId="0"/>
      <p:bldP spid="5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3FEFC14-D10A-402E-A644-30B1AEB62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71" y="110176"/>
            <a:ext cx="10237674" cy="13406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WORKFORCE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WORK INJURY MANGEMENT PROTOCOLS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9224" name="Picture 8" descr="Image result for CLAIMS ADJUSTER">
            <a:extLst>
              <a:ext uri="{FF2B5EF4-FFF2-40B4-BE49-F238E27FC236}">
                <a16:creationId xmlns:a16="http://schemas.microsoft.com/office/drawing/2014/main" id="{A1549E1A-6AA0-4041-ABB5-787EC29916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9" t="18649"/>
          <a:stretch/>
        </p:blipFill>
        <p:spPr bwMode="auto">
          <a:xfrm>
            <a:off x="1524638" y="1770000"/>
            <a:ext cx="1708068" cy="1630871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A12016-738E-4D64-926F-7458279F7E43}"/>
              </a:ext>
            </a:extLst>
          </p:cNvPr>
          <p:cNvSpPr txBox="1"/>
          <p:nvPr/>
        </p:nvSpPr>
        <p:spPr>
          <a:xfrm>
            <a:off x="1065589" y="4800455"/>
            <a:ext cx="2968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EMPLOYEE / PHYSICIAN REPORT COMPLETE RECOVERY</a:t>
            </a:r>
          </a:p>
        </p:txBody>
      </p:sp>
      <p:pic>
        <p:nvPicPr>
          <p:cNvPr id="11266" name="Picture 2" descr="Image result for OFFICE">
            <a:extLst>
              <a:ext uri="{FF2B5EF4-FFF2-40B4-BE49-F238E27FC236}">
                <a16:creationId xmlns:a16="http://schemas.microsoft.com/office/drawing/2014/main" id="{D1F988BC-ADC5-4AA3-8394-6B02BAD40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728" y="1929160"/>
            <a:ext cx="2211049" cy="1237870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41864F-768B-4DA1-9468-C3BD4D6A297C}"/>
              </a:ext>
            </a:extLst>
          </p:cNvPr>
          <p:cNvSpPr txBox="1"/>
          <p:nvPr/>
        </p:nvSpPr>
        <p:spPr>
          <a:xfrm>
            <a:off x="4128584" y="4181706"/>
            <a:ext cx="26553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WORKFORCE CONFIRMS COMPLETE RECOVERY WITH CORPORATE OFFICE &amp; CARRIER, IF NECESSARY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C5C614AD-53A4-4069-ABC7-B295669A482B}"/>
              </a:ext>
            </a:extLst>
          </p:cNvPr>
          <p:cNvSpPr/>
          <p:nvPr/>
        </p:nvSpPr>
        <p:spPr>
          <a:xfrm>
            <a:off x="3415270" y="2800204"/>
            <a:ext cx="75591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290" name="Picture 2" descr="Image result for CONSTRUCTION WORKER OK">
            <a:extLst>
              <a:ext uri="{FF2B5EF4-FFF2-40B4-BE49-F238E27FC236}">
                <a16:creationId xmlns:a16="http://schemas.microsoft.com/office/drawing/2014/main" id="{12294A8E-2725-4AF1-885C-AF824A1E61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5194" r="6161" b="29178"/>
          <a:stretch/>
        </p:blipFill>
        <p:spPr bwMode="auto">
          <a:xfrm>
            <a:off x="899820" y="3340707"/>
            <a:ext cx="1595409" cy="157603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685662B5-A048-4383-88E5-C6CEAB896D72}"/>
              </a:ext>
            </a:extLst>
          </p:cNvPr>
          <p:cNvSpPr/>
          <p:nvPr/>
        </p:nvSpPr>
        <p:spPr>
          <a:xfrm>
            <a:off x="6741322" y="2749368"/>
            <a:ext cx="75591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458" name="Picture 2" descr="Image result for doctor ok">
            <a:extLst>
              <a:ext uri="{FF2B5EF4-FFF2-40B4-BE49-F238E27FC236}">
                <a16:creationId xmlns:a16="http://schemas.microsoft.com/office/drawing/2014/main" id="{DF050C62-CDF2-41BB-8939-4AAB054E14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6" t="7870" b="23847"/>
          <a:stretch/>
        </p:blipFill>
        <p:spPr bwMode="auto">
          <a:xfrm>
            <a:off x="2394868" y="3277903"/>
            <a:ext cx="1555380" cy="1598506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INSURANCE CLAIMS ADJUSTER OFFICE">
            <a:extLst>
              <a:ext uri="{FF2B5EF4-FFF2-40B4-BE49-F238E27FC236}">
                <a16:creationId xmlns:a16="http://schemas.microsoft.com/office/drawing/2014/main" id="{CA807710-0548-4904-8715-C14E3DDB2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118" y="2991684"/>
            <a:ext cx="2169450" cy="1085472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Image result for MEDICAL CLOSED LOGO">
            <a:extLst>
              <a:ext uri="{FF2B5EF4-FFF2-40B4-BE49-F238E27FC236}">
                <a16:creationId xmlns:a16="http://schemas.microsoft.com/office/drawing/2014/main" id="{7E975967-1D31-439C-8B10-60D8F481B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737" y="1827965"/>
            <a:ext cx="1609724" cy="124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Image result for MEDLINK LOGO">
            <a:extLst>
              <a:ext uri="{FF2B5EF4-FFF2-40B4-BE49-F238E27FC236}">
                <a16:creationId xmlns:a16="http://schemas.microsoft.com/office/drawing/2014/main" id="{9E4190F8-8930-4FDC-8138-F999D39572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0"/>
          <a:stretch/>
        </p:blipFill>
        <p:spPr bwMode="auto">
          <a:xfrm>
            <a:off x="7472432" y="4457175"/>
            <a:ext cx="2190092" cy="37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4B3F38-1B7D-4FBC-B685-A1DF47F993FB}"/>
              </a:ext>
            </a:extLst>
          </p:cNvPr>
          <p:cNvSpPr txBox="1"/>
          <p:nvPr/>
        </p:nvSpPr>
        <p:spPr>
          <a:xfrm>
            <a:off x="7654880" y="3159182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CASE CLOSES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MEDICALLY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8E0AA7A4-3F80-404B-BBED-5630159CC873}"/>
              </a:ext>
            </a:extLst>
          </p:cNvPr>
          <p:cNvSpPr/>
          <p:nvPr/>
        </p:nvSpPr>
        <p:spPr>
          <a:xfrm rot="5400000">
            <a:off x="8327915" y="3862124"/>
            <a:ext cx="531365" cy="4846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ABD582-F605-4D6A-A7D0-242AFEC98DF0}"/>
              </a:ext>
            </a:extLst>
          </p:cNvPr>
          <p:cNvSpPr txBox="1"/>
          <p:nvPr/>
        </p:nvSpPr>
        <p:spPr>
          <a:xfrm>
            <a:off x="7316901" y="4828036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SELF-PAY / REPRICE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D29911-9806-3D75-5ACB-A08C7EFEA48D}"/>
              </a:ext>
            </a:extLst>
          </p:cNvPr>
          <p:cNvSpPr txBox="1"/>
          <p:nvPr/>
        </p:nvSpPr>
        <p:spPr>
          <a:xfrm>
            <a:off x="309922" y="1213435"/>
            <a:ext cx="9175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CLAIM MANAGEMENT LIFECYCLE  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URGENT CARE INJURIES – PART V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D6CA1B-DE48-7280-5A43-4FD7A2702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71" y="5777006"/>
            <a:ext cx="3225116" cy="93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33631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0" grpId="0" animBg="1"/>
      <p:bldP spid="16" grpId="0" animBg="1"/>
      <p:bldP spid="3" grpId="0"/>
      <p:bldP spid="18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21E0318-86C5-448B-B2D9-D87242DD1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71" y="110176"/>
            <a:ext cx="10237674" cy="13406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WORKFORCE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WORK INJURY MANGEMENT PROTOCOLS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828D58-311C-4E3C-824D-98E7C3090197}"/>
              </a:ext>
            </a:extLst>
          </p:cNvPr>
          <p:cNvSpPr txBox="1"/>
          <p:nvPr/>
        </p:nvSpPr>
        <p:spPr>
          <a:xfrm>
            <a:off x="587489" y="2798058"/>
            <a:ext cx="881940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1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CLAIM MANAGEMENT LIFECYCLE</a:t>
            </a:r>
          </a:p>
          <a:p>
            <a:pPr algn="ctr"/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EMERGENCY CARE LEVEL INJURIES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04B44F-4890-98BD-0EEF-39F0FFFAD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71" y="5777006"/>
            <a:ext cx="3225116" cy="93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037523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71" y="110176"/>
            <a:ext cx="10237674" cy="13406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WORKFORCE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HISTORY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71" y="1450848"/>
            <a:ext cx="9379650" cy="509451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Workforce was established in 1995</a:t>
            </a:r>
          </a:p>
          <a:p>
            <a:endParaRPr lang="en-US" sz="1400" dirty="0">
              <a:solidFill>
                <a:schemeClr val="accent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accent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For nearly thirty years, Workforce has assisted employers with issues related to the health and safety of their employees </a:t>
            </a:r>
          </a:p>
          <a:p>
            <a:endParaRPr lang="en-US" sz="1400" dirty="0">
              <a:solidFill>
                <a:schemeClr val="accent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accent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The ultimate goal of Workforce is to develop partnerships with employers and their employees to successfully impact the health and safety issues they both encounter</a:t>
            </a:r>
          </a:p>
        </p:txBody>
      </p:sp>
      <p:pic>
        <p:nvPicPr>
          <p:cNvPr id="4098" name="Picture 2" descr="https://mediaprocessor.websimages.com/width/280/crop/0,20,280x166/www.theworkforcellc.com/images%20(3).jpg">
            <a:extLst>
              <a:ext uri="{FF2B5EF4-FFF2-40B4-BE49-F238E27FC236}">
                <a16:creationId xmlns:a16="http://schemas.microsoft.com/office/drawing/2014/main" id="{488A784B-D25D-4927-B08A-9EE59251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5066929"/>
            <a:ext cx="2667000" cy="1581150"/>
          </a:xfrm>
          <a:prstGeom prst="rect">
            <a:avLst/>
          </a:prstGeom>
          <a:noFill/>
          <a:effectLst>
            <a:softEdge rad="279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E52D0B-CFF1-21B1-C9AD-777632DF5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71" y="5777006"/>
            <a:ext cx="3225116" cy="93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349099"/>
      </p:ext>
    </p:extLst>
  </p:cSld>
  <p:clrMapOvr>
    <a:masterClrMapping/>
  </p:clrMapOvr>
  <p:transition>
    <p:plu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3FEFC14-D10A-402E-A644-30B1AEB62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71" y="110176"/>
            <a:ext cx="10237674" cy="13406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WORKFORCE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WORK INJURY MANGEMENT PROTOCOLS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9218" name="Picture 2" descr="Image result for WORK INJURY">
            <a:extLst>
              <a:ext uri="{FF2B5EF4-FFF2-40B4-BE49-F238E27FC236}">
                <a16:creationId xmlns:a16="http://schemas.microsoft.com/office/drawing/2014/main" id="{27E5A1C8-38D6-4873-A0F9-15C39E6E2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78" y="2051418"/>
            <a:ext cx="2330681" cy="1553787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79A00B-4587-434D-BAE4-C53377B987EB}"/>
              </a:ext>
            </a:extLst>
          </p:cNvPr>
          <p:cNvSpPr txBox="1"/>
          <p:nvPr/>
        </p:nvSpPr>
        <p:spPr>
          <a:xfrm>
            <a:off x="659078" y="3744948"/>
            <a:ext cx="233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INJURY OCCURS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7C6F842F-41EC-4BEE-BAAC-9878601E6ADF}"/>
              </a:ext>
            </a:extLst>
          </p:cNvPr>
          <p:cNvSpPr/>
          <p:nvPr/>
        </p:nvSpPr>
        <p:spPr>
          <a:xfrm>
            <a:off x="3115332" y="2670761"/>
            <a:ext cx="5581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 descr="Image result for WORK INJURY">
            <a:extLst>
              <a:ext uri="{FF2B5EF4-FFF2-40B4-BE49-F238E27FC236}">
                <a16:creationId xmlns:a16="http://schemas.microsoft.com/office/drawing/2014/main" id="{AAF1FABC-C120-4551-910D-5AC2D7AF48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67"/>
          <a:stretch/>
        </p:blipFill>
        <p:spPr bwMode="auto">
          <a:xfrm>
            <a:off x="3905727" y="1977768"/>
            <a:ext cx="1866404" cy="1764682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2DC98C-BED1-4A28-A5F3-BF153B6D0AA4}"/>
              </a:ext>
            </a:extLst>
          </p:cNvPr>
          <p:cNvSpPr txBox="1"/>
          <p:nvPr/>
        </p:nvSpPr>
        <p:spPr>
          <a:xfrm>
            <a:off x="3673472" y="3742450"/>
            <a:ext cx="2422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INJURY REPORTED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EMPLOYER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C544895-984E-4BCB-834A-7160E24BD881}"/>
              </a:ext>
            </a:extLst>
          </p:cNvPr>
          <p:cNvSpPr/>
          <p:nvPr/>
        </p:nvSpPr>
        <p:spPr>
          <a:xfrm>
            <a:off x="6004387" y="2688066"/>
            <a:ext cx="5581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44EA23-7195-4810-B1D0-BF8D080E6217}"/>
              </a:ext>
            </a:extLst>
          </p:cNvPr>
          <p:cNvSpPr txBox="1"/>
          <p:nvPr/>
        </p:nvSpPr>
        <p:spPr>
          <a:xfrm>
            <a:off x="4909517" y="4764886"/>
            <a:ext cx="2372964" cy="923330"/>
          </a:xfrm>
          <a:prstGeom prst="rect">
            <a:avLst/>
          </a:prstGeom>
          <a:noFill/>
          <a:effectLst>
            <a:softEdge rad="139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ARRANGE TRANSPORTATION FOR EMPLOYEE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9F31A747-EB74-4BDB-B4BA-03D2DDA844BE}"/>
              </a:ext>
            </a:extLst>
          </p:cNvPr>
          <p:cNvSpPr/>
          <p:nvPr/>
        </p:nvSpPr>
        <p:spPr>
          <a:xfrm>
            <a:off x="7884308" y="4081841"/>
            <a:ext cx="484632" cy="5035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4" name="Picture 8" descr="Image result for CLAIMS ADJUSTER">
            <a:extLst>
              <a:ext uri="{FF2B5EF4-FFF2-40B4-BE49-F238E27FC236}">
                <a16:creationId xmlns:a16="http://schemas.microsoft.com/office/drawing/2014/main" id="{A1549E1A-6AA0-4041-ABB5-787EC29916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9" t="18649"/>
          <a:stretch/>
        </p:blipFill>
        <p:spPr bwMode="auto">
          <a:xfrm>
            <a:off x="3051577" y="4399090"/>
            <a:ext cx="933830" cy="923330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D764C0C-0703-4AD3-AA78-A8D4E51E345D}"/>
              </a:ext>
            </a:extLst>
          </p:cNvPr>
          <p:cNvSpPr txBox="1"/>
          <p:nvPr/>
        </p:nvSpPr>
        <p:spPr>
          <a:xfrm>
            <a:off x="6429471" y="3369353"/>
            <a:ext cx="3394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EMPLOYEE / SITUATION STABILIZED</a:t>
            </a:r>
          </a:p>
        </p:txBody>
      </p:sp>
      <p:pic>
        <p:nvPicPr>
          <p:cNvPr id="20482" name="Picture 2" descr="Image result for WORK INJURY">
            <a:extLst>
              <a:ext uri="{FF2B5EF4-FFF2-40B4-BE49-F238E27FC236}">
                <a16:creationId xmlns:a16="http://schemas.microsoft.com/office/drawing/2014/main" id="{95A9EE9F-507C-4AF7-B4C4-7E0DAF7E0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838" y="2006779"/>
            <a:ext cx="2040459" cy="136257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Image result for WORK INJURY AMBULANCE TRANSPORT">
            <a:extLst>
              <a:ext uri="{FF2B5EF4-FFF2-40B4-BE49-F238E27FC236}">
                <a16:creationId xmlns:a16="http://schemas.microsoft.com/office/drawing/2014/main" id="{434B7D43-10C8-44D5-82B0-C72D305CF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400" y="4585405"/>
            <a:ext cx="1932448" cy="1286783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rrow: Down 18">
            <a:extLst>
              <a:ext uri="{FF2B5EF4-FFF2-40B4-BE49-F238E27FC236}">
                <a16:creationId xmlns:a16="http://schemas.microsoft.com/office/drawing/2014/main" id="{AE422F1E-4A16-4FC7-970C-C8BCCBFD19BF}"/>
              </a:ext>
            </a:extLst>
          </p:cNvPr>
          <p:cNvSpPr/>
          <p:nvPr/>
        </p:nvSpPr>
        <p:spPr>
          <a:xfrm rot="5400000">
            <a:off x="4415419" y="4701535"/>
            <a:ext cx="484632" cy="5035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86089F-C195-40A6-9438-068E5DDF6474}"/>
              </a:ext>
            </a:extLst>
          </p:cNvPr>
          <p:cNvSpPr txBox="1"/>
          <p:nvPr/>
        </p:nvSpPr>
        <p:spPr>
          <a:xfrm>
            <a:off x="2695228" y="5225857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WORKFORCE</a:t>
            </a: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39CFBC03-4B5C-4D45-B111-053FFFBAA1E6}"/>
              </a:ext>
            </a:extLst>
          </p:cNvPr>
          <p:cNvSpPr/>
          <p:nvPr/>
        </p:nvSpPr>
        <p:spPr>
          <a:xfrm rot="16200000">
            <a:off x="4421530" y="5235879"/>
            <a:ext cx="484632" cy="5035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01AFF2-C0B1-8C4A-593F-5CBC97B95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71" y="5777006"/>
            <a:ext cx="3225116" cy="93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FF0C98-637C-88A2-EB09-84C76C9A15E4}"/>
              </a:ext>
            </a:extLst>
          </p:cNvPr>
          <p:cNvSpPr txBox="1"/>
          <p:nvPr/>
        </p:nvSpPr>
        <p:spPr>
          <a:xfrm>
            <a:off x="309922" y="1213435"/>
            <a:ext cx="9339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CLAIM MANAGEMENT LIFECYCLE  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 EMERGENCY INJURIES – PART I</a:t>
            </a:r>
          </a:p>
        </p:txBody>
      </p:sp>
    </p:spTree>
    <p:extLst>
      <p:ext uri="{BB962C8B-B14F-4D97-AF65-F5344CB8AC3E}">
        <p14:creationId xmlns:p14="http://schemas.microsoft.com/office/powerpoint/2010/main" val="136708874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13" grpId="0" animBg="1"/>
      <p:bldP spid="18" grpId="0"/>
      <p:bldP spid="15" grpId="0" animBg="1"/>
      <p:bldP spid="16" grpId="0"/>
      <p:bldP spid="19" grpId="0" animBg="1"/>
      <p:bldP spid="3" grpId="0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3FEFC14-D10A-402E-A644-30B1AEB62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71" y="110176"/>
            <a:ext cx="10237674" cy="13406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WORKFORCE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WORK INJURY MANGEMENT PROTOCOLS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9224" name="Picture 8" descr="Image result for CLAIMS ADJUSTER">
            <a:extLst>
              <a:ext uri="{FF2B5EF4-FFF2-40B4-BE49-F238E27FC236}">
                <a16:creationId xmlns:a16="http://schemas.microsoft.com/office/drawing/2014/main" id="{A1549E1A-6AA0-4041-ABB5-787EC29916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9" t="18649"/>
          <a:stretch/>
        </p:blipFill>
        <p:spPr bwMode="auto">
          <a:xfrm>
            <a:off x="733371" y="1857145"/>
            <a:ext cx="1213910" cy="1159047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F4C0DB-81F8-43AA-B67F-00183AA5E3BB}"/>
              </a:ext>
            </a:extLst>
          </p:cNvPr>
          <p:cNvSpPr txBox="1"/>
          <p:nvPr/>
        </p:nvSpPr>
        <p:spPr>
          <a:xfrm>
            <a:off x="450320" y="3981081"/>
            <a:ext cx="18881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ONCE STABLE, WORKFORCE SPEAKS WITH INJURED WORKER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E5E8B0E9-A4B1-4687-84A0-68D5B805139F}"/>
              </a:ext>
            </a:extLst>
          </p:cNvPr>
          <p:cNvSpPr/>
          <p:nvPr/>
        </p:nvSpPr>
        <p:spPr>
          <a:xfrm>
            <a:off x="2271212" y="2665922"/>
            <a:ext cx="5581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Image result for CONSTRUCTION WORKER PHONE">
            <a:extLst>
              <a:ext uri="{FF2B5EF4-FFF2-40B4-BE49-F238E27FC236}">
                <a16:creationId xmlns:a16="http://schemas.microsoft.com/office/drawing/2014/main" id="{3CE9B9EA-E328-4E84-958D-37DC53D96B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9" t="1376" r="9904" b="51689"/>
          <a:stretch/>
        </p:blipFill>
        <p:spPr bwMode="auto">
          <a:xfrm>
            <a:off x="634260" y="2915112"/>
            <a:ext cx="1335819" cy="1097985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NURSE PHONE">
            <a:extLst>
              <a:ext uri="{FF2B5EF4-FFF2-40B4-BE49-F238E27FC236}">
                <a16:creationId xmlns:a16="http://schemas.microsoft.com/office/drawing/2014/main" id="{503BD672-33A5-47A7-82E4-2E4AC031F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384" y="2236680"/>
            <a:ext cx="1007130" cy="106742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mage result for DOCTOR ON PHONE">
            <a:extLst>
              <a:ext uri="{FF2B5EF4-FFF2-40B4-BE49-F238E27FC236}">
                <a16:creationId xmlns:a16="http://schemas.microsoft.com/office/drawing/2014/main" id="{DA9A7A49-6B96-433F-A0AB-BBB8C144BE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 r="22987" b="22036"/>
          <a:stretch/>
        </p:blipFill>
        <p:spPr bwMode="auto">
          <a:xfrm>
            <a:off x="4772171" y="2173685"/>
            <a:ext cx="1039171" cy="1120390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A139C21-4694-4AE2-8F90-11EE1D1C8369}"/>
              </a:ext>
            </a:extLst>
          </p:cNvPr>
          <p:cNvSpPr txBox="1"/>
          <p:nvPr/>
        </p:nvSpPr>
        <p:spPr>
          <a:xfrm>
            <a:off x="3244209" y="3389581"/>
            <a:ext cx="2459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WORKFORCE REPORTS INJURY TO TELEPHONIC NURSE / PHYSICIAN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312CD05-0685-4FA3-AEE9-A0A224A7E053}"/>
              </a:ext>
            </a:extLst>
          </p:cNvPr>
          <p:cNvSpPr/>
          <p:nvPr/>
        </p:nvSpPr>
        <p:spPr>
          <a:xfrm>
            <a:off x="5974667" y="2660304"/>
            <a:ext cx="5581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7" name="Picture 2" descr="Image result for CONSTRUCTION WORKER PHONE">
            <a:extLst>
              <a:ext uri="{FF2B5EF4-FFF2-40B4-BE49-F238E27FC236}">
                <a16:creationId xmlns:a16="http://schemas.microsoft.com/office/drawing/2014/main" id="{B5117FD9-BA23-4638-AD28-0412DF106F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9" t="1376" r="9904" b="51689"/>
          <a:stretch/>
        </p:blipFill>
        <p:spPr bwMode="auto">
          <a:xfrm>
            <a:off x="7445017" y="2028244"/>
            <a:ext cx="1583367" cy="1301459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result for NURSE PHONE">
            <a:extLst>
              <a:ext uri="{FF2B5EF4-FFF2-40B4-BE49-F238E27FC236}">
                <a16:creationId xmlns:a16="http://schemas.microsoft.com/office/drawing/2014/main" id="{3D3634D4-1833-44B7-92A2-3C6A4E887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133" y="2084873"/>
            <a:ext cx="1213910" cy="123122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Image result for DOCTOR ON PHONE">
            <a:extLst>
              <a:ext uri="{FF2B5EF4-FFF2-40B4-BE49-F238E27FC236}">
                <a16:creationId xmlns:a16="http://schemas.microsoft.com/office/drawing/2014/main" id="{A78554AB-FE97-4FB6-AA0F-DCF90BA6E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 r="22987" b="22036"/>
          <a:stretch/>
        </p:blipFill>
        <p:spPr bwMode="auto">
          <a:xfrm>
            <a:off x="8592489" y="2036350"/>
            <a:ext cx="1213910" cy="1308786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EBD572-B581-4D48-BB8C-BD2712BFB440}"/>
              </a:ext>
            </a:extLst>
          </p:cNvPr>
          <p:cNvSpPr txBox="1"/>
          <p:nvPr/>
        </p:nvSpPr>
        <p:spPr>
          <a:xfrm>
            <a:off x="6946901" y="3427241"/>
            <a:ext cx="2579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NURSE / PHYSICIAN SPEAKS TO INJURED WORKER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2D788501-8C3B-4D7E-9CB6-77F60B572C34}"/>
              </a:ext>
            </a:extLst>
          </p:cNvPr>
          <p:cNvSpPr/>
          <p:nvPr/>
        </p:nvSpPr>
        <p:spPr>
          <a:xfrm rot="5400000">
            <a:off x="7957630" y="4448109"/>
            <a:ext cx="5581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26" name="Picture 6" descr="Image result for NURSE PHONE">
            <a:extLst>
              <a:ext uri="{FF2B5EF4-FFF2-40B4-BE49-F238E27FC236}">
                <a16:creationId xmlns:a16="http://schemas.microsoft.com/office/drawing/2014/main" id="{5115EE81-F47A-49E9-9A77-D26436D16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494" y="5003125"/>
            <a:ext cx="1104631" cy="112039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Image result for DOCTOR ON PHONE">
            <a:extLst>
              <a:ext uri="{FF2B5EF4-FFF2-40B4-BE49-F238E27FC236}">
                <a16:creationId xmlns:a16="http://schemas.microsoft.com/office/drawing/2014/main" id="{13146086-6134-47C0-9F4B-5BDE2D614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 r="22987" b="22036"/>
          <a:stretch/>
        </p:blipFill>
        <p:spPr bwMode="auto">
          <a:xfrm>
            <a:off x="7731684" y="4974168"/>
            <a:ext cx="1010032" cy="1088974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Image result for EMERGENCY ROOM ENTRANCE">
            <a:extLst>
              <a:ext uri="{FF2B5EF4-FFF2-40B4-BE49-F238E27FC236}">
                <a16:creationId xmlns:a16="http://schemas.microsoft.com/office/drawing/2014/main" id="{C40128F9-E23D-4802-B73C-53B652CC7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949" y="4935072"/>
            <a:ext cx="1888177" cy="1256496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7447A9A-35E6-4DD0-B814-481D58447591}"/>
              </a:ext>
            </a:extLst>
          </p:cNvPr>
          <p:cNvSpPr txBox="1"/>
          <p:nvPr/>
        </p:nvSpPr>
        <p:spPr>
          <a:xfrm>
            <a:off x="2830173" y="4842420"/>
            <a:ext cx="2695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NURSE / PHYSICIAN SPEAKS TO TREATING PHYSICIAN</a:t>
            </a:r>
          </a:p>
        </p:txBody>
      </p:sp>
      <p:pic>
        <p:nvPicPr>
          <p:cNvPr id="29" name="Picture 8" descr="Image result for CLAIMS ADJUSTER">
            <a:extLst>
              <a:ext uri="{FF2B5EF4-FFF2-40B4-BE49-F238E27FC236}">
                <a16:creationId xmlns:a16="http://schemas.microsoft.com/office/drawing/2014/main" id="{E31F65E2-1F0E-4FF6-AC7F-92DA8207EB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9" t="18649"/>
          <a:stretch/>
        </p:blipFill>
        <p:spPr bwMode="auto">
          <a:xfrm>
            <a:off x="3746728" y="2254112"/>
            <a:ext cx="1149958" cy="1097985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01FE93-166E-368C-1608-BEB78E43E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71" y="5777006"/>
            <a:ext cx="3225116" cy="93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2BB129-0529-5665-4C9F-75DDF5365180}"/>
              </a:ext>
            </a:extLst>
          </p:cNvPr>
          <p:cNvSpPr txBox="1"/>
          <p:nvPr/>
        </p:nvSpPr>
        <p:spPr>
          <a:xfrm>
            <a:off x="309922" y="1213435"/>
            <a:ext cx="9339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CLAIM MANAGEMENT LIFECYCLE  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 EMERGENCY INJURIES – PART II</a:t>
            </a:r>
          </a:p>
        </p:txBody>
      </p:sp>
    </p:spTree>
    <p:extLst>
      <p:ext uri="{BB962C8B-B14F-4D97-AF65-F5344CB8AC3E}">
        <p14:creationId xmlns:p14="http://schemas.microsoft.com/office/powerpoint/2010/main" val="70013011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24" grpId="0"/>
      <p:bldP spid="2" grpId="0"/>
      <p:bldP spid="25" grpId="0" animBg="1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3FEFC14-D10A-402E-A644-30B1AEB62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71" y="110176"/>
            <a:ext cx="10237674" cy="13406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WORKFORCE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WORK INJURY MANGEMENT PROTOCOLS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9224" name="Picture 8" descr="Image result for CLAIMS ADJUSTER">
            <a:extLst>
              <a:ext uri="{FF2B5EF4-FFF2-40B4-BE49-F238E27FC236}">
                <a16:creationId xmlns:a16="http://schemas.microsoft.com/office/drawing/2014/main" id="{A1549E1A-6AA0-4041-ABB5-787EC29916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9" t="18649"/>
          <a:stretch/>
        </p:blipFill>
        <p:spPr bwMode="auto">
          <a:xfrm>
            <a:off x="339079" y="1815072"/>
            <a:ext cx="1182407" cy="1128967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A12016-738E-4D64-926F-7458279F7E43}"/>
              </a:ext>
            </a:extLst>
          </p:cNvPr>
          <p:cNvSpPr txBox="1"/>
          <p:nvPr/>
        </p:nvSpPr>
        <p:spPr>
          <a:xfrm>
            <a:off x="1677938" y="2366731"/>
            <a:ext cx="2968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WORKFORCE OBTAINS EXAM FORM FROM PROVIDER</a:t>
            </a:r>
          </a:p>
        </p:txBody>
      </p:sp>
      <p:pic>
        <p:nvPicPr>
          <p:cNvPr id="11266" name="Picture 2" descr="Image result for OFFICE">
            <a:extLst>
              <a:ext uri="{FF2B5EF4-FFF2-40B4-BE49-F238E27FC236}">
                <a16:creationId xmlns:a16="http://schemas.microsoft.com/office/drawing/2014/main" id="{D1F988BC-ADC5-4AA3-8394-6B02BAD40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250" y="2112270"/>
            <a:ext cx="1833093" cy="1237870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41864F-768B-4DA1-9468-C3BD4D6A297C}"/>
              </a:ext>
            </a:extLst>
          </p:cNvPr>
          <p:cNvSpPr txBox="1"/>
          <p:nvPr/>
        </p:nvSpPr>
        <p:spPr>
          <a:xfrm>
            <a:off x="7358443" y="2139288"/>
            <a:ext cx="23212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WORKFORCE SENDS DOCUMENTATION TO EMPLOYER &amp; INSURANCE CARRER, IF NECESSARY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C5C614AD-53A4-4069-ABC7-B295669A482B}"/>
              </a:ext>
            </a:extLst>
          </p:cNvPr>
          <p:cNvSpPr/>
          <p:nvPr/>
        </p:nvSpPr>
        <p:spPr>
          <a:xfrm>
            <a:off x="4645971" y="2981517"/>
            <a:ext cx="75591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685662B5-A048-4383-88E5-C6CEAB896D72}"/>
              </a:ext>
            </a:extLst>
          </p:cNvPr>
          <p:cNvSpPr/>
          <p:nvPr/>
        </p:nvSpPr>
        <p:spPr>
          <a:xfrm rot="5400000">
            <a:off x="2771439" y="3564641"/>
            <a:ext cx="75591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434" name="Picture 2" descr="Image result for INSURANCE CLAIMS ADJUSTER OFFICE">
            <a:extLst>
              <a:ext uri="{FF2B5EF4-FFF2-40B4-BE49-F238E27FC236}">
                <a16:creationId xmlns:a16="http://schemas.microsoft.com/office/drawing/2014/main" id="{1D00376C-5B97-4D02-A763-21185D328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042" y="3290061"/>
            <a:ext cx="1843610" cy="1085472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Image result for CLAIMS ADJUSTER">
            <a:extLst>
              <a:ext uri="{FF2B5EF4-FFF2-40B4-BE49-F238E27FC236}">
                <a16:creationId xmlns:a16="http://schemas.microsoft.com/office/drawing/2014/main" id="{5C3B9520-4D07-4F27-90B3-DE0B1C5D0F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9" t="18649"/>
          <a:stretch/>
        </p:blipFill>
        <p:spPr bwMode="auto">
          <a:xfrm>
            <a:off x="1377538" y="4364469"/>
            <a:ext cx="1172068" cy="1119095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571415-9267-4C5D-A3AE-DD9B43612DBF}"/>
              </a:ext>
            </a:extLst>
          </p:cNvPr>
          <p:cNvSpPr txBox="1"/>
          <p:nvPr/>
        </p:nvSpPr>
        <p:spPr>
          <a:xfrm>
            <a:off x="2507388" y="4323853"/>
            <a:ext cx="2377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WORKFORCE COORDINATES ALL FOLLOW-UP CARE AND REFERRALS</a:t>
            </a:r>
          </a:p>
        </p:txBody>
      </p:sp>
      <p:pic>
        <p:nvPicPr>
          <p:cNvPr id="18" name="Picture 2" descr="Image result for URGENT CARE FACILITY">
            <a:extLst>
              <a:ext uri="{FF2B5EF4-FFF2-40B4-BE49-F238E27FC236}">
                <a16:creationId xmlns:a16="http://schemas.microsoft.com/office/drawing/2014/main" id="{11553ABB-108A-4289-8050-FE75F4DFF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927" y="4527931"/>
            <a:ext cx="1276132" cy="968738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Image result for XRAY">
            <a:extLst>
              <a:ext uri="{FF2B5EF4-FFF2-40B4-BE49-F238E27FC236}">
                <a16:creationId xmlns:a16="http://schemas.microsoft.com/office/drawing/2014/main" id="{278F565E-D41D-4623-9B02-1B783D97F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529" y="5524182"/>
            <a:ext cx="888927" cy="891505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Image result for PHYSICAL THERAPY">
            <a:extLst>
              <a:ext uri="{FF2B5EF4-FFF2-40B4-BE49-F238E27FC236}">
                <a16:creationId xmlns:a16="http://schemas.microsoft.com/office/drawing/2014/main" id="{BE90B1C2-38A4-4CB0-80B6-90B5AF08DD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2" r="24729" b="20639"/>
          <a:stretch/>
        </p:blipFill>
        <p:spPr bwMode="auto">
          <a:xfrm>
            <a:off x="6577596" y="5346778"/>
            <a:ext cx="1276132" cy="1019083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37FD8C-32BE-4203-9FA3-7959E6D4A1B4}"/>
              </a:ext>
            </a:extLst>
          </p:cNvPr>
          <p:cNvSpPr txBox="1"/>
          <p:nvPr/>
        </p:nvSpPr>
        <p:spPr>
          <a:xfrm>
            <a:off x="6300059" y="4689134"/>
            <a:ext cx="3271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FOLLOW-UP CARE / SPECIALIST REFERRALS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AE1081-8C43-4810-88CA-700D0B04D251}"/>
              </a:ext>
            </a:extLst>
          </p:cNvPr>
          <p:cNvSpPr txBox="1"/>
          <p:nvPr/>
        </p:nvSpPr>
        <p:spPr>
          <a:xfrm>
            <a:off x="5078035" y="6348500"/>
            <a:ext cx="3271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IMAGING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D8DCA1-0280-4501-902B-C23D4B868DFD}"/>
              </a:ext>
            </a:extLst>
          </p:cNvPr>
          <p:cNvSpPr txBox="1"/>
          <p:nvPr/>
        </p:nvSpPr>
        <p:spPr>
          <a:xfrm>
            <a:off x="7719002" y="5600602"/>
            <a:ext cx="3271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</a:p>
        </p:txBody>
      </p:sp>
      <p:pic>
        <p:nvPicPr>
          <p:cNvPr id="22" name="Picture 2" descr="Image result for EMERGENCY ROOM ENTRANCE">
            <a:extLst>
              <a:ext uri="{FF2B5EF4-FFF2-40B4-BE49-F238E27FC236}">
                <a16:creationId xmlns:a16="http://schemas.microsoft.com/office/drawing/2014/main" id="{56B815A7-A662-4E11-BBAF-F032CA818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06" y="2839829"/>
            <a:ext cx="1681702" cy="1119096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65F528-1207-11AB-4951-DA20A0848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71" y="5777006"/>
            <a:ext cx="3225116" cy="93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FBC5C8-C9E1-8F92-949B-C4B0858B2C9C}"/>
              </a:ext>
            </a:extLst>
          </p:cNvPr>
          <p:cNvSpPr txBox="1"/>
          <p:nvPr/>
        </p:nvSpPr>
        <p:spPr>
          <a:xfrm>
            <a:off x="309922" y="1213435"/>
            <a:ext cx="9339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CLAIM MANAGEMENT LIFECYCLE  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 EMERGENCY INJURIES – PART III</a:t>
            </a:r>
          </a:p>
        </p:txBody>
      </p:sp>
    </p:spTree>
    <p:extLst>
      <p:ext uri="{BB962C8B-B14F-4D97-AF65-F5344CB8AC3E}">
        <p14:creationId xmlns:p14="http://schemas.microsoft.com/office/powerpoint/2010/main" val="146454547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0" grpId="0" animBg="1"/>
      <p:bldP spid="16" grpId="0" animBg="1"/>
      <p:bldP spid="3" grpId="0"/>
      <p:bldP spid="5" grpId="0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3FEFC14-D10A-402E-A644-30B1AEB62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71" y="110176"/>
            <a:ext cx="10237674" cy="13406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WORKFORCE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WORK INJURY MANGEMENT PROTOCOLS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9224" name="Picture 8" descr="Image result for CLAIMS ADJUSTER">
            <a:extLst>
              <a:ext uri="{FF2B5EF4-FFF2-40B4-BE49-F238E27FC236}">
                <a16:creationId xmlns:a16="http://schemas.microsoft.com/office/drawing/2014/main" id="{A1549E1A-6AA0-4041-ABB5-787EC29916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9" t="18649"/>
          <a:stretch/>
        </p:blipFill>
        <p:spPr bwMode="auto">
          <a:xfrm>
            <a:off x="1625557" y="1978822"/>
            <a:ext cx="1555380" cy="1485084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A12016-738E-4D64-926F-7458279F7E43}"/>
              </a:ext>
            </a:extLst>
          </p:cNvPr>
          <p:cNvSpPr txBox="1"/>
          <p:nvPr/>
        </p:nvSpPr>
        <p:spPr>
          <a:xfrm>
            <a:off x="1065589" y="4800455"/>
            <a:ext cx="2968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EMPLOYEE / PHYSICIAN REPORT COMPLETE RECOVERY</a:t>
            </a:r>
          </a:p>
        </p:txBody>
      </p:sp>
      <p:pic>
        <p:nvPicPr>
          <p:cNvPr id="11266" name="Picture 2" descr="Image result for OFFICE">
            <a:extLst>
              <a:ext uri="{FF2B5EF4-FFF2-40B4-BE49-F238E27FC236}">
                <a16:creationId xmlns:a16="http://schemas.microsoft.com/office/drawing/2014/main" id="{D1F988BC-ADC5-4AA3-8394-6B02BAD40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728" y="1929160"/>
            <a:ext cx="2211049" cy="1237870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41864F-768B-4DA1-9468-C3BD4D6A297C}"/>
              </a:ext>
            </a:extLst>
          </p:cNvPr>
          <p:cNvSpPr txBox="1"/>
          <p:nvPr/>
        </p:nvSpPr>
        <p:spPr>
          <a:xfrm>
            <a:off x="4128584" y="4181706"/>
            <a:ext cx="26553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WORKFORCE CONFIRMS COMPLETE RECOVERY WITH CORPORATE OFFICE &amp; CARRIER, IF NECESSARY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C5C614AD-53A4-4069-ABC7-B295669A482B}"/>
              </a:ext>
            </a:extLst>
          </p:cNvPr>
          <p:cNvSpPr/>
          <p:nvPr/>
        </p:nvSpPr>
        <p:spPr>
          <a:xfrm>
            <a:off x="3415270" y="2800204"/>
            <a:ext cx="75591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290" name="Picture 2" descr="Image result for CONSTRUCTION WORKER OK">
            <a:extLst>
              <a:ext uri="{FF2B5EF4-FFF2-40B4-BE49-F238E27FC236}">
                <a16:creationId xmlns:a16="http://schemas.microsoft.com/office/drawing/2014/main" id="{12294A8E-2725-4AF1-885C-AF824A1E61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5194" r="6161" b="29178"/>
          <a:stretch/>
        </p:blipFill>
        <p:spPr bwMode="auto">
          <a:xfrm>
            <a:off x="899820" y="3340707"/>
            <a:ext cx="1595409" cy="157603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685662B5-A048-4383-88E5-C6CEAB896D72}"/>
              </a:ext>
            </a:extLst>
          </p:cNvPr>
          <p:cNvSpPr/>
          <p:nvPr/>
        </p:nvSpPr>
        <p:spPr>
          <a:xfrm>
            <a:off x="6741322" y="2749368"/>
            <a:ext cx="75591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458" name="Picture 2" descr="Image result for doctor ok">
            <a:extLst>
              <a:ext uri="{FF2B5EF4-FFF2-40B4-BE49-F238E27FC236}">
                <a16:creationId xmlns:a16="http://schemas.microsoft.com/office/drawing/2014/main" id="{DF050C62-CDF2-41BB-8939-4AAB054E14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6" t="7870" b="23847"/>
          <a:stretch/>
        </p:blipFill>
        <p:spPr bwMode="auto">
          <a:xfrm>
            <a:off x="2394868" y="3277903"/>
            <a:ext cx="1555380" cy="1598506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INSURANCE CLAIMS ADJUSTER OFFICE">
            <a:extLst>
              <a:ext uri="{FF2B5EF4-FFF2-40B4-BE49-F238E27FC236}">
                <a16:creationId xmlns:a16="http://schemas.microsoft.com/office/drawing/2014/main" id="{CA807710-0548-4904-8715-C14E3DDB2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118" y="2991684"/>
            <a:ext cx="2169450" cy="1085472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Image result for MEDICAL CLOSED LOGO">
            <a:extLst>
              <a:ext uri="{FF2B5EF4-FFF2-40B4-BE49-F238E27FC236}">
                <a16:creationId xmlns:a16="http://schemas.microsoft.com/office/drawing/2014/main" id="{7E975967-1D31-439C-8B10-60D8F481B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737" y="1827965"/>
            <a:ext cx="1609724" cy="124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Image result for MEDLINK LOGO">
            <a:extLst>
              <a:ext uri="{FF2B5EF4-FFF2-40B4-BE49-F238E27FC236}">
                <a16:creationId xmlns:a16="http://schemas.microsoft.com/office/drawing/2014/main" id="{9E4190F8-8930-4FDC-8138-F999D39572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0"/>
          <a:stretch/>
        </p:blipFill>
        <p:spPr bwMode="auto">
          <a:xfrm>
            <a:off x="7472432" y="4457175"/>
            <a:ext cx="2190092" cy="37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4B3F38-1B7D-4FBC-B685-A1DF47F993FB}"/>
              </a:ext>
            </a:extLst>
          </p:cNvPr>
          <p:cNvSpPr txBox="1"/>
          <p:nvPr/>
        </p:nvSpPr>
        <p:spPr>
          <a:xfrm>
            <a:off x="7654880" y="3159182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CASE CLOSES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MEDICALLY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8E0AA7A4-3F80-404B-BBED-5630159CC873}"/>
              </a:ext>
            </a:extLst>
          </p:cNvPr>
          <p:cNvSpPr/>
          <p:nvPr/>
        </p:nvSpPr>
        <p:spPr>
          <a:xfrm rot="5400000">
            <a:off x="8327915" y="3862124"/>
            <a:ext cx="531365" cy="4846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ABD582-F605-4D6A-A7D0-242AFEC98DF0}"/>
              </a:ext>
            </a:extLst>
          </p:cNvPr>
          <p:cNvSpPr txBox="1"/>
          <p:nvPr/>
        </p:nvSpPr>
        <p:spPr>
          <a:xfrm>
            <a:off x="7316901" y="4828036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SELF-PAY / REPRICE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29EFF5-23FC-AB9A-E5B8-8B33713F3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71" y="5777006"/>
            <a:ext cx="3225116" cy="93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C403C1-2E67-920A-5F8B-A46522F39550}"/>
              </a:ext>
            </a:extLst>
          </p:cNvPr>
          <p:cNvSpPr txBox="1"/>
          <p:nvPr/>
        </p:nvSpPr>
        <p:spPr>
          <a:xfrm>
            <a:off x="309922" y="1213435"/>
            <a:ext cx="9339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CLAIM MANAGEMENT LIFECYCLE  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 EMERGENCY INJURIES – PART IV</a:t>
            </a:r>
          </a:p>
        </p:txBody>
      </p:sp>
    </p:spTree>
    <p:extLst>
      <p:ext uri="{BB962C8B-B14F-4D97-AF65-F5344CB8AC3E}">
        <p14:creationId xmlns:p14="http://schemas.microsoft.com/office/powerpoint/2010/main" val="39557282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0" grpId="0" animBg="1"/>
      <p:bldP spid="16" grpId="0" animBg="1"/>
      <p:bldP spid="3" grpId="0"/>
      <p:bldP spid="18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21E0318-86C5-448B-B2D9-D87242DD1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71" y="110176"/>
            <a:ext cx="10237674" cy="13406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WORKFORCE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MEDLINK REPRICING DIVISION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671B77-EB5A-422C-8BC2-0C526D877F4D}"/>
              </a:ext>
            </a:extLst>
          </p:cNvPr>
          <p:cNvSpPr txBox="1"/>
          <p:nvPr/>
        </p:nvSpPr>
        <p:spPr>
          <a:xfrm>
            <a:off x="965967" y="3117878"/>
            <a:ext cx="834472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MEDLINK MEDICAL BILL REPRICING CORPORATE PROCESS: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MEDICAL PROVIDERS SEND WORK-RELATED INCIDENT VISIT INVOICES TO MEDLINK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AVOID TURNING SMALL CLAIMS INTO WORKERS COMPENSATION INSURANCE CARRIER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MAINATIN A LOW NUMBER OF REPORTED INJURIES TO CARRIER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LOWER ANNUAL REPORTED INJURY FREQUENCY &gt; LOWER INSURANCE PREMIUM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MEDLINK REPRICES THE AMOUNT OF ORIGINAL INVOICE TO STATE-ALLOWED MAXIMUM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MEDLINK SENDS THE REDUCED, REPRICED INVOICE TO EMPLOYER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EMPLOYER PAYS REDUCED BILL AMOUNT DIRECTLY TO MEDICAL PROVIDER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NO PERCENTAGE OF SAVINGS COLLECTED BY MEDLINK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EMPLOYER SIMPLY PAYS MEDICAL PROVIDER THE REDUCED, REPRICED AMOUNT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563F1D-2BD2-90D3-666A-27F5511A3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71" y="5777006"/>
            <a:ext cx="3225116" cy="93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38F20C77-F6D6-3D41-D048-FCBBB3DDD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49" y="1213858"/>
            <a:ext cx="4809711" cy="102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7088C9-B3EA-8B69-3EBA-9A307E3F5A6E}"/>
              </a:ext>
            </a:extLst>
          </p:cNvPr>
          <p:cNvSpPr txBox="1"/>
          <p:nvPr/>
        </p:nvSpPr>
        <p:spPr>
          <a:xfrm>
            <a:off x="651841" y="2338683"/>
            <a:ext cx="8259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b="1" i="0" dirty="0">
                <a:solidFill>
                  <a:schemeClr val="accent1"/>
                </a:solidFill>
                <a:effectLst/>
                <a:latin typeface="poppins-semibold"/>
              </a:rPr>
              <a:t>MINIMIZE INCIDENT EXPERIENCE AND INJURY FREQUENCY RATE</a:t>
            </a:r>
            <a:endParaRPr lang="en-US" b="0" i="0" dirty="0">
              <a:solidFill>
                <a:schemeClr val="accent1"/>
              </a:solidFill>
              <a:effectLst/>
              <a:latin typeface="poppins-semibold"/>
            </a:endParaRPr>
          </a:p>
          <a:p>
            <a:pPr algn="ctr" fontAlgn="base"/>
            <a:r>
              <a:rPr lang="en-US" b="1" i="0" dirty="0">
                <a:solidFill>
                  <a:schemeClr val="accent1"/>
                </a:solidFill>
                <a:effectLst/>
                <a:latin typeface="poppins-semibold"/>
              </a:rPr>
              <a:t>LESSEN EXPOSRE TO ANNUAL INSURANCE PREMIUM INCREASES</a:t>
            </a:r>
            <a:endParaRPr lang="en-US" b="0" i="0" dirty="0">
              <a:solidFill>
                <a:schemeClr val="accent1"/>
              </a:solidFill>
              <a:effectLst/>
              <a:latin typeface="poppins-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73513591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752" y="1610380"/>
            <a:ext cx="9133239" cy="329457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dirty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000" dirty="0">
                <a:solidFill>
                  <a:schemeClr val="accent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If an employee arrives to work with a personal health illness/condition that will impact their ability to perform all required essential job duties, contact Workforce immediately for “Return to Work Clearance” assistance</a:t>
            </a:r>
          </a:p>
          <a:p>
            <a:endParaRPr lang="en-US" sz="2000" dirty="0">
              <a:solidFill>
                <a:schemeClr val="accent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accent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Workforce can assist employers in implementing a policy which states employees off work with personal medical conditions are required to have a “JOB DESCRIPTION” form signed off by their treating physician prior to resuming their job.  </a:t>
            </a: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41E3C6-58D3-4EFF-9565-518C0D23EFF9}"/>
              </a:ext>
            </a:extLst>
          </p:cNvPr>
          <p:cNvSpPr txBox="1">
            <a:spLocks/>
          </p:cNvSpPr>
          <p:nvPr/>
        </p:nvSpPr>
        <p:spPr>
          <a:xfrm>
            <a:off x="495871" y="110176"/>
            <a:ext cx="10237674" cy="13406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WORKFORCE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PERSONAL HEALTH CONDITIONS / WORK CLEARANCES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149012-4DF5-F30D-1E15-6FDD923A1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71" y="5777006"/>
            <a:ext cx="3225116" cy="93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753663"/>
      </p:ext>
    </p:extLst>
  </p:cSld>
  <p:clrMapOvr>
    <a:masterClrMapping/>
  </p:clrMapOvr>
  <p:transition>
    <p:spli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21E0318-86C5-448B-B2D9-D87242DD1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71" y="110176"/>
            <a:ext cx="10237674" cy="13406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WORKFORCE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GETTING STARTED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014AE2-58AD-4FA5-8280-809BA2352765}"/>
              </a:ext>
            </a:extLst>
          </p:cNvPr>
          <p:cNvSpPr txBox="1"/>
          <p:nvPr/>
        </p:nvSpPr>
        <p:spPr>
          <a:xfrm>
            <a:off x="495870" y="1258785"/>
            <a:ext cx="89302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CONTACT WORKFORCE</a:t>
            </a:r>
          </a:p>
          <a:p>
            <a:endParaRPr lang="en-US" sz="2000" b="1" dirty="0">
              <a:solidFill>
                <a:schemeClr val="accent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CREATE, REVIEW, IMPLEMENT WORK INJURY PROTOCOLS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CREATE PREFERRED PANEL OF MEDICAL PROVIDERS FOR CURRENT JOBSITES/LOCATIONS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NOTIFY INSURANCE CARRIER OF THE WORKFORCE’S INJURY MANAGEMENT ROLE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NO ANNUAL FEE / RETAINER FEE FOR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CLIENTS ONLY BILLED FOR WORK COMPLETED ON EACH CASE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44EFE8-6994-4F20-84DE-465C8FE1D602}"/>
              </a:ext>
            </a:extLst>
          </p:cNvPr>
          <p:cNvSpPr txBox="1"/>
          <p:nvPr/>
        </p:nvSpPr>
        <p:spPr>
          <a:xfrm>
            <a:off x="3748505" y="5515396"/>
            <a:ext cx="5200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chemeClr val="tx1">
                    <a:lumMod val="75000"/>
                  </a:schemeClr>
                </a:solidFill>
                <a:latin typeface="Aptos Black" panose="020B0004020202020204" pitchFamily="34" charset="0"/>
              </a:rPr>
              <a:t>WORKING TOGETHER WORKS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9E99A1-8BEB-AC82-9979-7C28DF888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71" y="5777006"/>
            <a:ext cx="3225116" cy="93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17301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71" y="1239459"/>
            <a:ext cx="9654640" cy="4459130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>
                <a:solidFill>
                  <a:schemeClr val="accent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Access Medical Providers for immediate treatment</a:t>
            </a:r>
          </a:p>
          <a:p>
            <a:r>
              <a:rPr lang="en-US" sz="1900" dirty="0">
                <a:solidFill>
                  <a:schemeClr val="accent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Assist with Accident Investigation</a:t>
            </a:r>
          </a:p>
          <a:p>
            <a:r>
              <a:rPr lang="en-US" sz="1900" dirty="0">
                <a:solidFill>
                  <a:schemeClr val="accent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Arrange post accident Drug Screens and Breath Alcohol Testing</a:t>
            </a:r>
          </a:p>
          <a:p>
            <a:r>
              <a:rPr lang="en-US" sz="1900" dirty="0">
                <a:solidFill>
                  <a:schemeClr val="accent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Communicate with Medical Providers at every evaluation</a:t>
            </a:r>
          </a:p>
          <a:p>
            <a:r>
              <a:rPr lang="en-US" sz="1900" dirty="0">
                <a:solidFill>
                  <a:schemeClr val="accent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Constantly Coordinates all Communication between employers, employees, TPA / MCO, insurance carriers and medical providers</a:t>
            </a:r>
          </a:p>
          <a:p>
            <a:r>
              <a:rPr lang="en-US" sz="1900" dirty="0">
                <a:solidFill>
                  <a:schemeClr val="accent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Arrange telephonic physician consultations</a:t>
            </a:r>
          </a:p>
          <a:p>
            <a:r>
              <a:rPr lang="en-US" sz="1900" dirty="0">
                <a:solidFill>
                  <a:schemeClr val="accent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Access and secure current / past medical records / films</a:t>
            </a:r>
          </a:p>
          <a:p>
            <a:r>
              <a:rPr lang="en-US" sz="1900" dirty="0">
                <a:solidFill>
                  <a:schemeClr val="accent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Serve as a resource during worker’s compensation litigation</a:t>
            </a:r>
          </a:p>
          <a:p>
            <a:r>
              <a:rPr lang="en-US" sz="1900" dirty="0">
                <a:solidFill>
                  <a:schemeClr val="accent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Review medical records to confirm only work injury treatment is billed</a:t>
            </a:r>
          </a:p>
          <a:p>
            <a:r>
              <a:rPr lang="en-US" sz="1900" dirty="0">
                <a:solidFill>
                  <a:schemeClr val="accent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Access medical bill review and re-pricing services</a:t>
            </a:r>
          </a:p>
          <a:p>
            <a:r>
              <a:rPr lang="en-US" sz="1900" dirty="0">
                <a:solidFill>
                  <a:schemeClr val="accent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Confirm all medical bills are paid to close a case</a:t>
            </a:r>
          </a:p>
          <a:p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  <a:latin typeface="Arial Narrow" pitchFamily="34" charset="0"/>
            </a:endParaRPr>
          </a:p>
          <a:p>
            <a:pPr lvl="8"/>
            <a:endParaRPr lang="en-US" sz="1000" dirty="0">
              <a:solidFill>
                <a:schemeClr val="bg1">
                  <a:lumMod val="95000"/>
                  <a:lumOff val="5000"/>
                </a:schemeClr>
              </a:solidFill>
              <a:latin typeface="Arial Narrow" pitchFamily="34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steel cut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6760" y="221350"/>
            <a:ext cx="2328472" cy="1550724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516FFC8-D0F4-4B7B-B625-5DDEA5498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71" y="110176"/>
            <a:ext cx="10237674" cy="13406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WORKFORCE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SERVICES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A54BE4-66AD-4AB3-A348-73D18DCD4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71" y="5777006"/>
            <a:ext cx="3225116" cy="93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067268"/>
      </p:ext>
    </p:extLst>
  </p:cSld>
  <p:clrMapOvr>
    <a:masterClrMapping/>
  </p:clrMapOvr>
  <p:transition>
    <p:spli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71" y="1144918"/>
            <a:ext cx="8831010" cy="436674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Access provider networks for Medical Cost Savings</a:t>
            </a:r>
          </a:p>
          <a:p>
            <a:r>
              <a:rPr lang="en-US" dirty="0">
                <a:solidFill>
                  <a:schemeClr val="accent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Advise employers of Anticipated Medical Outcomes of injuries (surgical intervention / therapy / modified duty work) in order to make the best business decisions</a:t>
            </a:r>
          </a:p>
          <a:p>
            <a:r>
              <a:rPr lang="en-US" dirty="0">
                <a:solidFill>
                  <a:schemeClr val="accent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Work with employers to design Transitional Duty jobs to keep injured workers working</a:t>
            </a:r>
          </a:p>
          <a:p>
            <a:r>
              <a:rPr lang="en-US" dirty="0">
                <a:solidFill>
                  <a:schemeClr val="accent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Coordinate claims related activity with carrier / TPA &amp; MCO and legal services</a:t>
            </a:r>
          </a:p>
          <a:p>
            <a:r>
              <a:rPr lang="en-US" dirty="0">
                <a:solidFill>
                  <a:schemeClr val="accent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Coordinate specialty services, referrals, IMEs, FCEs, surgical consults and second opinion evaluations</a:t>
            </a:r>
          </a:p>
          <a:p>
            <a:r>
              <a:rPr lang="en-US" dirty="0">
                <a:solidFill>
                  <a:schemeClr val="accent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Design Comprehensive Job Descriptions</a:t>
            </a:r>
          </a:p>
          <a:p>
            <a:r>
              <a:rPr lang="en-US" dirty="0">
                <a:solidFill>
                  <a:schemeClr val="accent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Develop and Create Provider Panels</a:t>
            </a:r>
          </a:p>
          <a:p>
            <a:r>
              <a:rPr lang="en-US" dirty="0">
                <a:solidFill>
                  <a:schemeClr val="accent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Create and Maintain Work Injury Files</a:t>
            </a:r>
          </a:p>
          <a:p>
            <a:r>
              <a:rPr lang="en-US" dirty="0">
                <a:solidFill>
                  <a:schemeClr val="accent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Participate in Work Site Safety Programs</a:t>
            </a:r>
          </a:p>
          <a:p>
            <a:r>
              <a:rPr lang="en-US" dirty="0">
                <a:solidFill>
                  <a:schemeClr val="accent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Coordinate Employment Testing Procedures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F560AC-7B9D-42F4-869B-F9BA00D27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71" y="110176"/>
            <a:ext cx="10237674" cy="13406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WORKFORCE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SERVICES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050" name="Picture 2" descr="https://mediaprocessor.websimages.com/width/280/crop/0,0,280x168/www.theworkforcellc.com/construction-worker-495373_640.jpg">
            <a:extLst>
              <a:ext uri="{FF2B5EF4-FFF2-40B4-BE49-F238E27FC236}">
                <a16:creationId xmlns:a16="http://schemas.microsoft.com/office/drawing/2014/main" id="{ACE1629E-9899-414C-B24B-4F50CEEB6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508" y="3477378"/>
            <a:ext cx="3206130" cy="1923678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CE3265D-CED5-C3F0-B1B5-352E886C1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71" y="5777006"/>
            <a:ext cx="3225116" cy="93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493187"/>
      </p:ext>
    </p:extLst>
  </p:cSld>
  <p:clrMapOvr>
    <a:masterClrMapping/>
  </p:clrMapOvr>
  <p:transition>
    <p:spli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865" y="1041514"/>
            <a:ext cx="8107680" cy="3557016"/>
          </a:xfrm>
        </p:spPr>
        <p:txBody>
          <a:bodyPr/>
          <a:lstStyle/>
          <a:p>
            <a:pPr>
              <a:buNone/>
            </a:pPr>
            <a:endParaRPr lang="en-US" sz="900" dirty="0">
              <a:latin typeface="Arial Narrow" pitchFamily="34" charset="0"/>
            </a:endParaRPr>
          </a:p>
          <a:p>
            <a:pPr algn="ctr">
              <a:buNone/>
            </a:pPr>
            <a:r>
              <a:rPr lang="en-US" sz="2800" b="1" dirty="0">
                <a:solidFill>
                  <a:schemeClr val="accent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Workforce Injury Reporting Hours:</a:t>
            </a:r>
          </a:p>
          <a:p>
            <a:pPr algn="ctr"/>
            <a:r>
              <a:rPr lang="en-US" sz="2800" b="1" dirty="0">
                <a:solidFill>
                  <a:schemeClr val="accent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24 hours a day</a:t>
            </a:r>
          </a:p>
          <a:p>
            <a:pPr algn="ctr"/>
            <a:r>
              <a:rPr lang="en-US" sz="2800" b="1" dirty="0">
                <a:solidFill>
                  <a:schemeClr val="accent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7 days a week</a:t>
            </a:r>
          </a:p>
          <a:p>
            <a:pPr algn="ctr"/>
            <a:r>
              <a:rPr lang="en-US" sz="2800" b="1" dirty="0">
                <a:solidFill>
                  <a:schemeClr val="accent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365 days a year 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C:\Documents and Settings\Michele S. Borish\Local Settings\Temporary Internet Files\Content.IE5\Q4CLGPY4\MP90044276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681" y="2499883"/>
            <a:ext cx="3223655" cy="2157984"/>
          </a:xfrm>
          <a:prstGeom prst="rect">
            <a:avLst/>
          </a:prstGeom>
          <a:solidFill>
            <a:schemeClr val="accent1"/>
          </a:solidFill>
          <a:effectLst>
            <a:softEdge rad="152400"/>
          </a:effectLst>
        </p:spPr>
      </p:pic>
      <p:pic>
        <p:nvPicPr>
          <p:cNvPr id="1030" name="Picture 6" descr="C:\Documents and Settings\Michele S. Borish\Local Settings\Temporary Internet Files\Content.IE5\KW8M245E\MP90044225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1454" y="3500348"/>
            <a:ext cx="3294546" cy="2196364"/>
          </a:xfrm>
          <a:prstGeom prst="rect">
            <a:avLst/>
          </a:prstGeom>
          <a:noFill/>
          <a:effectLst>
            <a:softEdge rad="190500"/>
          </a:effec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6C5AC5D-6F4F-46F4-BC5D-7745EB126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71" y="110176"/>
            <a:ext cx="10237674" cy="13406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WORKFORCE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WORK INJURY MANAGEMENT PROTOCOLS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0E2EDA-55C1-B199-1FFF-1B3ACF775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71" y="5777006"/>
            <a:ext cx="3225116" cy="93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158474"/>
      </p:ext>
    </p:extLst>
  </p:cSld>
  <p:clrMapOvr>
    <a:masterClrMapping/>
  </p:clrMapOvr>
  <p:transition>
    <p:pull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256F25C-6AAB-467F-AF5B-BD8548099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71" y="110176"/>
            <a:ext cx="10237674" cy="13406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WORKFORCE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WORK INJURY MANAGEMENT PROTOCOLS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5122" name="Picture 2" descr="Image result for WORK INJURY">
            <a:extLst>
              <a:ext uri="{FF2B5EF4-FFF2-40B4-BE49-F238E27FC236}">
                <a16:creationId xmlns:a16="http://schemas.microsoft.com/office/drawing/2014/main" id="{8627A985-535B-45C4-B929-F305093C2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88" y="2270907"/>
            <a:ext cx="4328995" cy="1731076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WORK INJURY">
            <a:extLst>
              <a:ext uri="{FF2B5EF4-FFF2-40B4-BE49-F238E27FC236}">
                <a16:creationId xmlns:a16="http://schemas.microsoft.com/office/drawing/2014/main" id="{2DF9DFA1-2278-4D57-935B-08231BF4A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883" y="2292053"/>
            <a:ext cx="4328995" cy="1683498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3C060D-2426-4BB0-A08D-549FC3065867}"/>
              </a:ext>
            </a:extLst>
          </p:cNvPr>
          <p:cNvSpPr txBox="1"/>
          <p:nvPr/>
        </p:nvSpPr>
        <p:spPr>
          <a:xfrm>
            <a:off x="495870" y="1537712"/>
            <a:ext cx="9224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ptos" panose="020B0004020202020204" pitchFamily="34" charset="0"/>
                <a:cs typeface="Arial" panose="020B0604020202020204" pitchFamily="34" charset="0"/>
              </a:rPr>
              <a:t>WORK INJURY REPORTED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A1EF05-D148-418C-B7B2-B113FFD8F7C1}"/>
              </a:ext>
            </a:extLst>
          </p:cNvPr>
          <p:cNvSpPr txBox="1"/>
          <p:nvPr/>
        </p:nvSpPr>
        <p:spPr>
          <a:xfrm>
            <a:off x="576000" y="4219967"/>
            <a:ext cx="906376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CONTACT WORKFORCE AT YOUR EARLIEST CONVENIENCE</a:t>
            </a:r>
          </a:p>
          <a:p>
            <a:pPr algn="ctr"/>
            <a:endParaRPr lang="en-US" sz="2000" b="1" dirty="0">
              <a:solidFill>
                <a:schemeClr val="accent2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i="1" dirty="0">
                <a:solidFill>
                  <a:schemeClr val="accent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CLAIM SUCCESS STARTS WITH COMMUNICATION AND EARLY INTERVENTION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378307-0C09-84A8-AFE4-EBC006241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71" y="5777006"/>
            <a:ext cx="3225116" cy="93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796385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achary\AppData\Local\Microsoft\Windows\Temporary Internet Files\Content.IE5\LOIYAMAY\MC91021632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723" y="1856749"/>
            <a:ext cx="2953788" cy="3144498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DDDBB4-FB84-4E27-8CFA-474968E1FFE0}"/>
              </a:ext>
            </a:extLst>
          </p:cNvPr>
          <p:cNvSpPr txBox="1"/>
          <p:nvPr/>
        </p:nvSpPr>
        <p:spPr>
          <a:xfrm>
            <a:off x="3120887" y="1782394"/>
            <a:ext cx="607280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TYPES OF WORK-RELATED INJURIES</a:t>
            </a:r>
          </a:p>
          <a:p>
            <a:endParaRPr lang="en-US" sz="2400" b="1" dirty="0">
              <a:solidFill>
                <a:schemeClr val="accent2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accent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FIRST AID</a:t>
            </a:r>
          </a:p>
          <a:p>
            <a:pPr algn="ctr"/>
            <a:endParaRPr lang="en-US" sz="2400" dirty="0">
              <a:solidFill>
                <a:schemeClr val="accent2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accent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URGENT</a:t>
            </a:r>
          </a:p>
          <a:p>
            <a:pPr algn="ctr"/>
            <a:endParaRPr lang="en-US" sz="2400" dirty="0">
              <a:solidFill>
                <a:schemeClr val="accent2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accent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EMERGENCY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21E0318-86C5-448B-B2D9-D87242DD1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71" y="110176"/>
            <a:ext cx="10237674" cy="13406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WORKFORCE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WORK INJURY MANGEMENT PROTOCOLS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5128E3-776B-FC55-8520-BB89ABD0B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71" y="5777006"/>
            <a:ext cx="3225116" cy="93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28957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21E0318-86C5-448B-B2D9-D87242DD1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71" y="110176"/>
            <a:ext cx="10237674" cy="13406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WORKFORCE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WORK INJURY MANGEMENT PROTOCOLS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828D58-311C-4E3C-824D-98E7C3090197}"/>
              </a:ext>
            </a:extLst>
          </p:cNvPr>
          <p:cNvSpPr txBox="1"/>
          <p:nvPr/>
        </p:nvSpPr>
        <p:spPr>
          <a:xfrm>
            <a:off x="675622" y="2798058"/>
            <a:ext cx="864313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CLAIM MANAGEMENT LIFECYCLE</a:t>
            </a:r>
          </a:p>
          <a:p>
            <a:pPr algn="ctr"/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FIRST AID LEVEL INJURIES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EBB204-A263-AE74-CFDB-A19343A09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71" y="5777006"/>
            <a:ext cx="3225116" cy="93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31421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3FEFC14-D10A-402E-A644-30B1AEB62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71" y="110176"/>
            <a:ext cx="10237674" cy="13406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WORKFORCE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WORK INJURY MANGEMENT PROTOCOLS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9218" name="Picture 2" descr="Image result for WORK INJURY">
            <a:extLst>
              <a:ext uri="{FF2B5EF4-FFF2-40B4-BE49-F238E27FC236}">
                <a16:creationId xmlns:a16="http://schemas.microsoft.com/office/drawing/2014/main" id="{27E5A1C8-38D6-4873-A0F9-15C39E6E2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78" y="2051418"/>
            <a:ext cx="2330681" cy="1553787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79A00B-4587-434D-BAE4-C53377B987EB}"/>
              </a:ext>
            </a:extLst>
          </p:cNvPr>
          <p:cNvSpPr txBox="1"/>
          <p:nvPr/>
        </p:nvSpPr>
        <p:spPr>
          <a:xfrm>
            <a:off x="659078" y="3744948"/>
            <a:ext cx="233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INJURY OCCURS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7C6F842F-41EC-4BEE-BAAC-9878601E6ADF}"/>
              </a:ext>
            </a:extLst>
          </p:cNvPr>
          <p:cNvSpPr/>
          <p:nvPr/>
        </p:nvSpPr>
        <p:spPr>
          <a:xfrm>
            <a:off x="3486795" y="2670761"/>
            <a:ext cx="5581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 descr="Image result for WORK INJURY">
            <a:extLst>
              <a:ext uri="{FF2B5EF4-FFF2-40B4-BE49-F238E27FC236}">
                <a16:creationId xmlns:a16="http://schemas.microsoft.com/office/drawing/2014/main" id="{AAF1FABC-C120-4551-910D-5AC2D7AF48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67"/>
          <a:stretch/>
        </p:blipFill>
        <p:spPr bwMode="auto">
          <a:xfrm>
            <a:off x="4541971" y="1945971"/>
            <a:ext cx="1866404" cy="1764682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2DC98C-BED1-4A28-A5F3-BF153B6D0AA4}"/>
              </a:ext>
            </a:extLst>
          </p:cNvPr>
          <p:cNvSpPr txBox="1"/>
          <p:nvPr/>
        </p:nvSpPr>
        <p:spPr>
          <a:xfrm>
            <a:off x="4541971" y="3744948"/>
            <a:ext cx="1866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INJURY REPORTED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EMPLOYER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C544895-984E-4BCB-834A-7160E24BD881}"/>
              </a:ext>
            </a:extLst>
          </p:cNvPr>
          <p:cNvSpPr/>
          <p:nvPr/>
        </p:nvSpPr>
        <p:spPr>
          <a:xfrm>
            <a:off x="6834464" y="2670761"/>
            <a:ext cx="5581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27AF72-039D-43F9-A2BE-6BB2CD735E5F}"/>
              </a:ext>
            </a:extLst>
          </p:cNvPr>
          <p:cNvSpPr txBox="1"/>
          <p:nvPr/>
        </p:nvSpPr>
        <p:spPr>
          <a:xfrm>
            <a:off x="663734" y="1172356"/>
            <a:ext cx="8581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CLAIM MANAGEMENT LIFECYCLE  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FIRST AID INJURIES – PART I</a:t>
            </a:r>
          </a:p>
        </p:txBody>
      </p:sp>
      <p:pic>
        <p:nvPicPr>
          <p:cNvPr id="9222" name="Picture 6" descr="Image result for CONSTRUCTION SITE NURSE">
            <a:extLst>
              <a:ext uri="{FF2B5EF4-FFF2-40B4-BE49-F238E27FC236}">
                <a16:creationId xmlns:a16="http://schemas.microsoft.com/office/drawing/2014/main" id="{B30E8B82-EB69-4D7E-9C1C-2044FEB0D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33" b="28311"/>
          <a:stretch/>
        </p:blipFill>
        <p:spPr bwMode="auto">
          <a:xfrm>
            <a:off x="4270500" y="5422559"/>
            <a:ext cx="1117658" cy="1200329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044EA23-7195-4810-B1D0-BF8D080E6217}"/>
              </a:ext>
            </a:extLst>
          </p:cNvPr>
          <p:cNvSpPr txBox="1"/>
          <p:nvPr/>
        </p:nvSpPr>
        <p:spPr>
          <a:xfrm>
            <a:off x="5285648" y="5422559"/>
            <a:ext cx="2113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EMPLOYER REPORTS INJURY TO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ON-SITE NURSE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9F31A747-EB74-4BDB-B4BA-03D2DDA844BE}"/>
              </a:ext>
            </a:extLst>
          </p:cNvPr>
          <p:cNvSpPr/>
          <p:nvPr/>
        </p:nvSpPr>
        <p:spPr>
          <a:xfrm>
            <a:off x="5232857" y="4761592"/>
            <a:ext cx="484632" cy="5035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D549C4BB-510C-456D-82A9-8B7F17B321AE}"/>
              </a:ext>
            </a:extLst>
          </p:cNvPr>
          <p:cNvSpPr/>
          <p:nvPr/>
        </p:nvSpPr>
        <p:spPr>
          <a:xfrm rot="13119109">
            <a:off x="7230418" y="4443865"/>
            <a:ext cx="484632" cy="81068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224" name="Picture 8" descr="Image result for CLAIMS ADJUSTER">
            <a:extLst>
              <a:ext uri="{FF2B5EF4-FFF2-40B4-BE49-F238E27FC236}">
                <a16:creationId xmlns:a16="http://schemas.microsoft.com/office/drawing/2014/main" id="{A1549E1A-6AA0-4041-ABB5-787EC29916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9" t="18649"/>
          <a:stretch/>
        </p:blipFill>
        <p:spPr bwMode="auto">
          <a:xfrm>
            <a:off x="7836286" y="1974333"/>
            <a:ext cx="1649418" cy="1630871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D764C0C-0703-4AD3-AA78-A8D4E51E345D}"/>
              </a:ext>
            </a:extLst>
          </p:cNvPr>
          <p:cNvSpPr txBox="1"/>
          <p:nvPr/>
        </p:nvSpPr>
        <p:spPr>
          <a:xfrm>
            <a:off x="6982656" y="3715542"/>
            <a:ext cx="3394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WORKFORCE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5DBB26-C641-4EC2-F95D-6E4C0960B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71" y="5777006"/>
            <a:ext cx="3225116" cy="93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50461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13" grpId="0" animBg="1"/>
      <p:bldP spid="18" grpId="0"/>
      <p:bldP spid="15" grpId="0" animBg="1"/>
      <p:bldP spid="20" grpId="0" animBg="1"/>
      <p:bldP spid="16" grpId="0"/>
    </p:bldLst>
  </p:timing>
</p:sld>
</file>

<file path=ppt/theme/theme1.xml><?xml version="1.0" encoding="utf-8"?>
<a:theme xmlns:a="http://schemas.openxmlformats.org/drawingml/2006/main" name="Facet">
  <a:themeElements>
    <a:clrScheme name="Custom 5">
      <a:dk1>
        <a:srgbClr val="1C8AEE"/>
      </a:dk1>
      <a:lt1>
        <a:sysClr val="window" lastClr="FFFFFF"/>
      </a:lt1>
      <a:dk2>
        <a:srgbClr val="073763"/>
      </a:dk2>
      <a:lt2>
        <a:srgbClr val="DBF5F9"/>
      </a:lt2>
      <a:accent1>
        <a:srgbClr val="073763"/>
      </a:accent1>
      <a:accent2>
        <a:srgbClr val="073763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3942</TotalTime>
  <Words>1143</Words>
  <Application>Microsoft Office PowerPoint</Application>
  <PresentationFormat>Widescreen</PresentationFormat>
  <Paragraphs>209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Aptos</vt:lpstr>
      <vt:lpstr>Aptos Black</vt:lpstr>
      <vt:lpstr>Arial</vt:lpstr>
      <vt:lpstr>Arial Narrow</vt:lpstr>
      <vt:lpstr>Calibri</vt:lpstr>
      <vt:lpstr>poppins-black</vt:lpstr>
      <vt:lpstr>poppins-semibold</vt:lpstr>
      <vt:lpstr>Segoe UI Black</vt:lpstr>
      <vt:lpstr>Trebuchet MS</vt:lpstr>
      <vt:lpstr>Wingdings 3</vt:lpstr>
      <vt:lpstr>Facet</vt:lpstr>
      <vt:lpstr>PowerPoint Presentation</vt:lpstr>
      <vt:lpstr>WORKFORCE  HISTORY</vt:lpstr>
      <vt:lpstr>WORKFORCE  SERVICES</vt:lpstr>
      <vt:lpstr>WORKFORCE  SERVICES</vt:lpstr>
      <vt:lpstr>WORKFORCE  WORK INJURY MANAGEMENT PROTOCOLS</vt:lpstr>
      <vt:lpstr>WORKFORCE  WORK INJURY MANAGEMENT PROTOCOLS</vt:lpstr>
      <vt:lpstr>WORKFORCE  WORK INJURY MANGEMENT PROTOCOLS</vt:lpstr>
      <vt:lpstr>WORKFORCE  WORK INJURY MANGEMENT PROTOCOLS</vt:lpstr>
      <vt:lpstr>WORKFORCE  WORK INJURY MANGEMENT PROTOCOLS</vt:lpstr>
      <vt:lpstr>WORKFORCE  WORK INJURY MANGEMENT PROTOCOLS</vt:lpstr>
      <vt:lpstr>WORKFORCE  WORK INJURY MANGEMENT PROTOCOLS</vt:lpstr>
      <vt:lpstr>WORKFORCE  WORK INJURY MANGEMENT PROTOCOLS</vt:lpstr>
      <vt:lpstr>WORKFORCE  WORK INJURY MANGEMENT PROTOCOLS</vt:lpstr>
      <vt:lpstr>WORKFORCE  WORK INJURY MANGEMENT PROTOCOLS</vt:lpstr>
      <vt:lpstr>WORKFORCE  WORK INJURY MANGEMENT PROTOCOLS</vt:lpstr>
      <vt:lpstr>WORKFORCE  WORK INJURY MANGEMENT PROTOCOLS</vt:lpstr>
      <vt:lpstr>WORKFORCE  WORK INJURY MANGEMENT PROTOCOLS</vt:lpstr>
      <vt:lpstr>WORKFORCE  WORK INJURY MANGEMENT PROTOCOLS</vt:lpstr>
      <vt:lpstr>WORKFORCE  WORK INJURY MANGEMENT PROTOCOLS</vt:lpstr>
      <vt:lpstr>WORKFORCE  WORK INJURY MANGEMENT PROTOCOLS</vt:lpstr>
      <vt:lpstr>WORKFORCE  WORK INJURY MANGEMENT PROTOCOLS</vt:lpstr>
      <vt:lpstr>WORKFORCE  WORK INJURY MANGEMENT PROTOCOLS</vt:lpstr>
      <vt:lpstr>WORKFORCE  WORK INJURY MANGEMENT PROTOCOLS</vt:lpstr>
      <vt:lpstr>WORKFORCE  MEDLINK REPRICING DIVISION</vt:lpstr>
      <vt:lpstr>PowerPoint Presentation</vt:lpstr>
      <vt:lpstr>WORKFORCE  GETTING STARTED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Supervisor’s Role in Injury Management</dc:title>
  <dc:creator>Kayla</dc:creator>
  <cp:lastModifiedBy>Zach Roberts</cp:lastModifiedBy>
  <cp:revision>125</cp:revision>
  <cp:lastPrinted>2017-11-14T16:09:24Z</cp:lastPrinted>
  <dcterms:created xsi:type="dcterms:W3CDTF">2017-10-31T18:12:10Z</dcterms:created>
  <dcterms:modified xsi:type="dcterms:W3CDTF">2024-01-19T20:03:07Z</dcterms:modified>
</cp:coreProperties>
</file>